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20" r:id="rId2"/>
    <p:sldId id="1248" r:id="rId3"/>
    <p:sldId id="1327" r:id="rId4"/>
    <p:sldId id="1476" r:id="rId5"/>
    <p:sldId id="1534" r:id="rId6"/>
    <p:sldId id="1536" r:id="rId7"/>
    <p:sldId id="1537" r:id="rId8"/>
    <p:sldId id="1477" r:id="rId9"/>
    <p:sldId id="1545" r:id="rId10"/>
    <p:sldId id="1547" r:id="rId11"/>
    <p:sldId id="1389" r:id="rId12"/>
    <p:sldId id="1546" r:id="rId13"/>
    <p:sldId id="1320" r:id="rId14"/>
    <p:sldId id="1321" r:id="rId15"/>
    <p:sldId id="1322" r:id="rId16"/>
    <p:sldId id="1332" r:id="rId17"/>
    <p:sldId id="1323" r:id="rId18"/>
    <p:sldId id="1390" r:id="rId19"/>
    <p:sldId id="1333" r:id="rId20"/>
    <p:sldId id="1391" r:id="rId21"/>
    <p:sldId id="1334" r:id="rId22"/>
    <p:sldId id="1340" r:id="rId23"/>
    <p:sldId id="1326" r:id="rId24"/>
    <p:sldId id="125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37"/>
    <p:restoredTop sz="91270" autoAdjust="0"/>
  </p:normalViewPr>
  <p:slideViewPr>
    <p:cSldViewPr snapToGrid="0" snapToObjects="1">
      <p:cViewPr varScale="1">
        <p:scale>
          <a:sx n="66" d="100"/>
          <a:sy n="66" d="100"/>
        </p:scale>
        <p:origin x="932" y="-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FCF6A-08FB-7D4C-9965-38172EA2C66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D0F8E-FD3C-CE4C-8DCF-F250AE92F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Dense slide to parse</a:t>
            </a:r>
          </a:p>
          <a:p>
            <a:r>
              <a:rPr lang="en-US" dirty="0"/>
              <a:t>Need a picture showing overall structure of how this thing is used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D0F8E-FD3C-CE4C-8DCF-F250AE92F5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7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D0F8E-FD3C-CE4C-8DCF-F250AE92F5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6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D0F8E-FD3C-CE4C-8DCF-F250AE92F5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7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D0F8E-FD3C-CE4C-8DCF-F250AE92F5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5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3C6F4-5661-CF4C-BB22-699C956414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7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CBD7-623D-1848-8054-C703AFDBF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2DCD9-4F15-6846-A8BF-C240982CD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57440-FEF7-2F48-B8B4-F3A5687F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1F62C-CE38-B740-BFB4-68BB5FFC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FCB80-299D-2B4E-A03B-3039691D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5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CD2F-BC27-4043-89BA-91BB7C68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E83ACA-EC2A-734B-A479-2A2BE9738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73900-1ADA-F346-8334-F3C62802C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BEB8B-1A1A-DC44-89CD-03592FA0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6DD3E-2BD0-2C47-9CE7-7B36E193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9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93EB4-2A19-3C40-B2ED-E51129B63D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E58F1-2B9F-884C-A820-9B83FD3C8F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93600-E58A-F14E-A8DB-C5939E6F1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E8EC-216E-BD4F-BB05-241AC235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482A8-F134-4442-8D91-71D1D109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6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BF70-F0A4-5240-96D6-E6DC07E2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04889-7A0F-5142-BC70-BC803C43C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CEDE9-E7C4-C443-A738-B9D22ABCD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E8CE6-78DE-0645-8BFF-90613F29F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FF0BD-7724-AC47-9EEC-8C8607BC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6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E4E60-01FD-7A45-BAA3-4AF21820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62FFE-BC97-ED46-A673-F783F13B1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658CF-01E8-CC42-A47F-AC39E332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92B66-4356-D440-A66C-AE278125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76F6-668C-834A-9470-E0FB4782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29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74C3-1B72-7A49-9B9C-CF504798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7B48D-BE56-F445-9F9A-A0839BAE7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9E375-8EA2-A741-B64C-D26162B07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87C4D-5F01-F741-9156-8986F5C9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5DF84-2213-3B4B-A762-93827D3C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27DE7-3AC3-EF40-9952-E91A5599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5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D8CF-21F3-FD4C-8C0F-B5E7D7CB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15441-F7D9-B54C-AC87-7B5D31A3A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54915-9621-874A-BEBD-77B8DC71F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BEADC-F525-9944-ADFF-7305543A1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9E890-6C5D-5945-89E7-9979537928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85FE4D-90EC-4443-A1FB-5ED34207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FBE3E7-31EE-8D44-83FE-BBE26B37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9FE37-E079-F143-B7B0-AFC7EFBE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3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52D5-2ADF-6B44-9664-A8059D9B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939F2-1BB0-5E4D-B129-836ED7CD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B094D-0D8E-D64F-85FD-E0CC60B2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10C1D-9317-0540-8B17-80662DA5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3B399D-9848-E04D-9B88-1C2FD3AB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9C1BFF-B9F6-334E-A202-2F4BF87E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72574-8E30-1B4D-B490-542D966F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15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D9AC-7172-8248-9FB6-DE9AF54C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0CA1-ADBC-344E-811C-5EF605112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96B93-DAEB-9444-BB91-58F98FBD4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6B3B8-7D26-7745-8BF9-9F20D11B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DE1EA-AE53-264B-9856-B2F298945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70F8-99F6-1048-BE19-86C89FE9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4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75300-96AC-004D-A5A2-98177A07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7E6DF5-6F14-2A4F-A60A-FA03475950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766B8-740A-9F4C-8309-6D3015DFC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DEE30-828F-474B-82D3-B9C249101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280B3-9FED-5B4D-A65C-5C3D2FBB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D510E-FEB7-4445-99DA-A16B50B6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7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781F69-8562-F643-8E80-094D2660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A20C8-9441-354B-A972-2EE037467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30A8F-472D-BD43-9E5A-1A54F26BB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30DF4-B3DB-9B4C-96A8-8301A0028CCA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5662-151B-8D45-A7BD-52B9C74BC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04C52-C6DF-2441-BA5F-41C34CF74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2D2EB-9641-7546-A461-B7256A7A9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1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44.png"/><Relationship Id="rId3" Type="http://schemas.openxmlformats.org/officeDocument/2006/relationships/image" Target="../media/image29.tiff"/><Relationship Id="rId7" Type="http://schemas.openxmlformats.org/officeDocument/2006/relationships/image" Target="../media/image331.png"/><Relationship Id="rId12" Type="http://schemas.openxmlformats.org/officeDocument/2006/relationships/image" Target="../media/image38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2.png"/><Relationship Id="rId10" Type="http://schemas.openxmlformats.org/officeDocument/2006/relationships/image" Target="../media/image361.png"/><Relationship Id="rId4" Type="http://schemas.openxmlformats.org/officeDocument/2006/relationships/image" Target="../media/image31.png"/><Relationship Id="rId9" Type="http://schemas.openxmlformats.org/officeDocument/2006/relationships/image" Target="../media/image350.png"/><Relationship Id="rId1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61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51.png"/><Relationship Id="rId17" Type="http://schemas.openxmlformats.org/officeDocument/2006/relationships/image" Target="../media/image49.png"/><Relationship Id="rId2" Type="http://schemas.openxmlformats.org/officeDocument/2006/relationships/image" Target="../media/image40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441.png"/><Relationship Id="rId5" Type="http://schemas.openxmlformats.org/officeDocument/2006/relationships/image" Target="NULL"/><Relationship Id="rId15" Type="http://schemas.openxmlformats.org/officeDocument/2006/relationships/image" Target="../media/image481.png"/><Relationship Id="rId10" Type="http://schemas.openxmlformats.org/officeDocument/2006/relationships/image" Target="../media/image431.png"/><Relationship Id="rId4" Type="http://schemas.openxmlformats.org/officeDocument/2006/relationships/image" Target="../media/image43.png"/><Relationship Id="rId9" Type="http://schemas.openxmlformats.org/officeDocument/2006/relationships/image" Target="../media/image421.png"/><Relationship Id="rId1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0.png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30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tiff"/><Relationship Id="rId4" Type="http://schemas.openxmlformats.org/officeDocument/2006/relationships/image" Target="../media/image130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30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14.tiff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0634" y="368556"/>
            <a:ext cx="118237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Uncertainty Quantification</a:t>
            </a:r>
            <a:br>
              <a:rPr lang="en-US" b="1" dirty="0"/>
            </a:br>
            <a:r>
              <a:rPr lang="en-US" b="1" dirty="0"/>
              <a:t>for Machine Learning </a:t>
            </a:r>
            <a:br>
              <a:rPr lang="en-US" b="1" dirty="0"/>
            </a:br>
            <a:r>
              <a:rPr lang="en-US" b="1" dirty="0"/>
              <a:t>via PAC Prediction Sets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0792" y="2863057"/>
            <a:ext cx="11720693" cy="1655762"/>
          </a:xfr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dirty="0"/>
              <a:t>Edgar Dobriban, University of Pennsylvania</a:t>
            </a:r>
          </a:p>
          <a:p>
            <a:r>
              <a:rPr lang="en-US" dirty="0"/>
              <a:t>With: </a:t>
            </a:r>
            <a:r>
              <a:rPr lang="en-US" dirty="0" err="1"/>
              <a:t>Wenwen</a:t>
            </a:r>
            <a:r>
              <a:rPr lang="en-US" dirty="0"/>
              <a:t> Si, </a:t>
            </a:r>
            <a:r>
              <a:rPr lang="en-US" dirty="0" err="1"/>
              <a:t>Sangdon</a:t>
            </a:r>
            <a:r>
              <a:rPr lang="en-US" dirty="0"/>
              <a:t> Park, </a:t>
            </a:r>
            <a:r>
              <a:rPr lang="en-US" dirty="0" err="1"/>
              <a:t>Insup</a:t>
            </a:r>
            <a:r>
              <a:rPr lang="en-US" dirty="0"/>
              <a:t> Lee, Osbert Bastani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B8A25-5012-B498-AF77-04B06292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29" y="4266686"/>
            <a:ext cx="1550931" cy="1598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E73A29-5BE6-8002-8C53-18B2D2985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42" y="4266686"/>
            <a:ext cx="1679558" cy="1598289"/>
          </a:xfrm>
          <a:prstGeom prst="rect">
            <a:avLst/>
          </a:prstGeom>
        </p:spPr>
      </p:pic>
      <p:pic>
        <p:nvPicPr>
          <p:cNvPr id="1030" name="Picture 6" descr="Insup Lee">
            <a:extLst>
              <a:ext uri="{FF2B5EF4-FFF2-40B4-BE49-F238E27FC236}">
                <a16:creationId xmlns:a16="http://schemas.microsoft.com/office/drawing/2014/main" id="{3BA49025-3AA5-74B2-D7E2-F4C48F95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88" y="4266687"/>
            <a:ext cx="1598288" cy="15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98F5C-8931-D0F5-5E7B-32647A3D8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396" y="4239264"/>
            <a:ext cx="1655762" cy="1655762"/>
          </a:xfrm>
          <a:prstGeom prst="rect">
            <a:avLst/>
          </a:prstGeom>
        </p:spPr>
      </p:pic>
      <p:pic>
        <p:nvPicPr>
          <p:cNvPr id="1028" name="Picture 4" descr="Download Penn Logos | Penn Brand Standards">
            <a:extLst>
              <a:ext uri="{FF2B5EF4-FFF2-40B4-BE49-F238E27FC236}">
                <a16:creationId xmlns:a16="http://schemas.microsoft.com/office/drawing/2014/main" id="{84CEDF3E-B7B8-1C54-81A6-7266D38C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2" y="5683182"/>
            <a:ext cx="2082966" cy="138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The Wharton School of the University of Pennsylvania">
            <a:extLst>
              <a:ext uri="{FF2B5EF4-FFF2-40B4-BE49-F238E27FC236}">
                <a16:creationId xmlns:a16="http://schemas.microsoft.com/office/drawing/2014/main" id="{6AE1985A-8577-09C0-84AA-32E3701F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158" y="6137093"/>
            <a:ext cx="2215773" cy="55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22C162-9387-B514-A5BB-3198546A8886}"/>
              </a:ext>
            </a:extLst>
          </p:cNvPr>
          <p:cNvSpPr txBox="1"/>
          <p:nvPr/>
        </p:nvSpPr>
        <p:spPr>
          <a:xfrm>
            <a:off x="4533448" y="6377718"/>
            <a:ext cx="385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adapted from Osbert Bastani</a:t>
            </a:r>
          </a:p>
        </p:txBody>
      </p:sp>
    </p:spTree>
    <p:extLst>
      <p:ext uri="{BB962C8B-B14F-4D97-AF65-F5344CB8AC3E}">
        <p14:creationId xmlns:p14="http://schemas.microsoft.com/office/powerpoint/2010/main" val="254322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05"/>
            <a:ext cx="10515600" cy="1325563"/>
          </a:xfrm>
        </p:spPr>
        <p:txBody>
          <a:bodyPr/>
          <a:lstStyle/>
          <a:p>
            <a:r>
              <a:rPr lang="en-US" b="1" dirty="0"/>
              <a:t>Conditional Validity of Inductive CP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86987"/>
                <a:ext cx="10728160" cy="51673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cs typeface="Calibri" charset="0"/>
                  </a:rPr>
                  <a:t>Conditional validity of inductive CP</a:t>
                </a:r>
                <a:r>
                  <a:rPr lang="en-US" sz="2400" dirty="0">
                    <a:cs typeface="Calibri" charset="0"/>
                  </a:rPr>
                  <a:t> (Vovk, 2012)</a:t>
                </a:r>
              </a:p>
              <a:p>
                <a:pPr lvl="1"/>
                <a:r>
                  <a:rPr lang="en-US" dirty="0">
                    <a:cs typeface="Calibri" charset="0"/>
                  </a:rPr>
                  <a:t>If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</m:oMath>
                </a14:m>
                <a:r>
                  <a:rPr lang="en-US" dirty="0">
                    <a:cs typeface="Calibri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𝑛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𝑛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dirty="0">
                    <a:cs typeface="Calibri" charset="0"/>
                  </a:rPr>
                  <a:t>are i.i.d. conditionally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tr</m:t>
                        </m:r>
                      </m:sub>
                    </m:sSub>
                  </m:oMath>
                </a14:m>
                <a:r>
                  <a:rPr lang="en-US" dirty="0">
                    <a:cs typeface="Calibri" charset="0"/>
                  </a:rPr>
                  <a:t>, we can ensure</a:t>
                </a:r>
                <a:endParaRPr lang="en-US" sz="1000" dirty="0">
                  <a:latin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Pr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 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)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cal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charset="0"/>
                            </a:rPr>
                            <m:t>≥1−</m:t>
                          </m:r>
                          <m: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charset="0"/>
                            </a:rPr>
                            <m:t>𝜖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libri" charset="0"/>
                    <a:cs typeface="Calibri" charset="0"/>
                  </a:rPr>
                  <a:t>	</a:t>
                </a:r>
                <a:r>
                  <a:rPr lang="en-US" sz="2400" dirty="0">
                    <a:latin typeface="Calibri" charset="0"/>
                    <a:cs typeface="Calibri" charset="0"/>
                  </a:rPr>
                  <a:t>with probability at least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charset="0"/>
                      </a:rPr>
                      <m:t>1−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Calibri" charset="0"/>
                    <a:cs typeface="Calibri" charset="0"/>
                  </a:rPr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dirty="0">
                            <a:latin typeface="Cambria Math" panose="02040503050406030204" pitchFamily="18" charset="0"/>
                            <a:cs typeface="Calibri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cs typeface="Calibri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</m:oMath>
                </a14:m>
                <a:endParaRPr lang="en-US" sz="2400" dirty="0">
                  <a:cs typeface="Calibri" charset="0"/>
                </a:endParaRPr>
              </a:p>
              <a:p>
                <a:pPr lvl="1"/>
                <a:r>
                  <a:rPr lang="en-US" dirty="0">
                    <a:latin typeface="Calibri" charset="0"/>
                    <a:cs typeface="Calibri" charset="0"/>
                  </a:rPr>
                  <a:t>Think: fix calibration data, use prediction set for multiple test datapoints</a:t>
                </a:r>
                <a:endParaRPr lang="en-US" dirty="0">
                  <a:cs typeface="Calibri" charset="0"/>
                </a:endParaRPr>
              </a:p>
              <a:p>
                <a:pPr lvl="1"/>
                <a:r>
                  <a:rPr lang="en-US" dirty="0">
                    <a:cs typeface="Calibri" charset="0"/>
                  </a:rPr>
                  <a:t>Mathematically identical to Wilks’ tolerance regions</a:t>
                </a:r>
              </a:p>
              <a:p>
                <a:pPr lvl="1"/>
                <a:r>
                  <a:rPr lang="en-US" dirty="0">
                    <a:cs typeface="Calibri" charset="0"/>
                  </a:rPr>
                  <a:t>Learning-theoretic perspective in Park et al., 2021: </a:t>
                </a:r>
                <a:r>
                  <a:rPr lang="en-US" dirty="0">
                    <a:solidFill>
                      <a:schemeClr val="accent1"/>
                    </a:solidFill>
                    <a:cs typeface="Calibri" charset="0"/>
                  </a:rPr>
                  <a:t>Probably Approximately Correct (PAC) Prediction Sets</a:t>
                </a:r>
              </a:p>
              <a:p>
                <a:pPr lvl="1"/>
                <a:endParaRPr lang="en-US" sz="2000" dirty="0"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86987"/>
                <a:ext cx="10728160" cy="5167315"/>
              </a:xfrm>
              <a:prstGeom prst="rect">
                <a:avLst/>
              </a:prstGeom>
              <a:blipFill>
                <a:blip r:embed="rId3"/>
                <a:stretch>
                  <a:fillRect l="-796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35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on ImageNet</a:t>
            </a:r>
          </a:p>
        </p:txBody>
      </p:sp>
      <p:pic>
        <p:nvPicPr>
          <p:cNvPr id="4" name="Picture 3" descr="A screenshot of a newspaper&#10;&#10;Description automatically generated">
            <a:extLst>
              <a:ext uri="{FF2B5EF4-FFF2-40B4-BE49-F238E27FC236}">
                <a16:creationId xmlns:a16="http://schemas.microsoft.com/office/drawing/2014/main" id="{1B38A90E-411A-E744-9850-0F56525E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5" y="1327151"/>
            <a:ext cx="895299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25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Extensions of PAC Prediction Sets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14D1AE-3E16-2140-9A1E-050E67FF5D21}"/>
              </a:ext>
            </a:extLst>
          </p:cNvPr>
          <p:cNvSpPr txBox="1">
            <a:spLocks/>
          </p:cNvSpPr>
          <p:nvPr/>
        </p:nvSpPr>
        <p:spPr>
          <a:xfrm>
            <a:off x="838198" y="1690686"/>
            <a:ext cx="10515600" cy="4802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Often need to go beyond the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i.i.d.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/exchangeable setting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Dataset shift (test distribution different from train/calibration dist.)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PAC Prediction Sets Under Covariate Shift (Park et al., ICLR 2022)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PAC Prediction Sets Under Label Shift (Si et al., 2023)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Meta-learning (multiple tasks, adapt to new ones)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PAC Prediction Sets for Meta-Learning (Park et al., NeurIPS 2023)</a:t>
            </a: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04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4029" y="790339"/>
            <a:ext cx="10515600" cy="2852737"/>
          </a:xfrm>
        </p:spPr>
        <p:txBody>
          <a:bodyPr>
            <a:normAutofit/>
          </a:bodyPr>
          <a:lstStyle/>
          <a:p>
            <a:r>
              <a:rPr lang="en-US" sz="5400" b="1" dirty="0"/>
              <a:t>PAC Prediction Sets</a:t>
            </a:r>
            <a:br>
              <a:rPr lang="en-US" sz="5400" b="1" dirty="0"/>
            </a:br>
            <a:r>
              <a:rPr lang="en-US" sz="5400" b="1" dirty="0"/>
              <a:t>Under Covariate Shift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3BA719-CD01-D344-B386-E251BB654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58331"/>
            <a:ext cx="10515600" cy="1500187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Sangdon</a:t>
            </a:r>
            <a:r>
              <a:rPr lang="en-US" sz="2800" dirty="0">
                <a:solidFill>
                  <a:schemeClr val="tx1"/>
                </a:solidFill>
              </a:rPr>
              <a:t> Park, E. D., </a:t>
            </a:r>
            <a:r>
              <a:rPr lang="en-US" sz="2800" dirty="0" err="1">
                <a:solidFill>
                  <a:schemeClr val="tx1"/>
                </a:solidFill>
              </a:rPr>
              <a:t>Insup</a:t>
            </a:r>
            <a:r>
              <a:rPr lang="en-US" sz="2800" dirty="0">
                <a:solidFill>
                  <a:schemeClr val="tx1"/>
                </a:solidFill>
              </a:rPr>
              <a:t> Lee, Osbert Bastani (ICLR 2022)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6AF34-3854-65C0-0627-70D47E34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04" y="4648718"/>
            <a:ext cx="1679558" cy="1598289"/>
          </a:xfrm>
          <a:prstGeom prst="rect">
            <a:avLst/>
          </a:prstGeom>
        </p:spPr>
      </p:pic>
      <p:pic>
        <p:nvPicPr>
          <p:cNvPr id="5" name="Picture 6" descr="Insup Lee">
            <a:extLst>
              <a:ext uri="{FF2B5EF4-FFF2-40B4-BE49-F238E27FC236}">
                <a16:creationId xmlns:a16="http://schemas.microsoft.com/office/drawing/2014/main" id="{021A354E-16C0-442E-1843-C1094FA3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262" y="4637652"/>
            <a:ext cx="1598288" cy="15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3DBDD5-B903-AA17-72AD-4D7008F1C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846" y="4648719"/>
            <a:ext cx="1598288" cy="159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5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Distribution Shift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14D1AE-3E16-2140-9A1E-050E67FF5D21}"/>
              </a:ext>
            </a:extLst>
          </p:cNvPr>
          <p:cNvSpPr txBox="1">
            <a:spLocks/>
          </p:cNvSpPr>
          <p:nvPr/>
        </p:nvSpPr>
        <p:spPr>
          <a:xfrm>
            <a:off x="838198" y="1690686"/>
            <a:ext cx="6496320" cy="4802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Motivation: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Models often face shifts in the data distribution</a:t>
            </a:r>
          </a:p>
          <a:p>
            <a:pPr lvl="1"/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Robotics: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Self-driving car in a new city</a:t>
            </a:r>
          </a:p>
          <a:p>
            <a:pPr lvl="1"/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Healthcare: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Transfer model to hospital with different patient population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Widely studied: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Shimodaira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2000; Sugiyama et al., 2007+; </a:t>
            </a:r>
            <a:r>
              <a:rPr lang="en-US" sz="2400" dirty="0">
                <a:latin typeface="Calibri" charset="0"/>
                <a:cs typeface="Calibri" charset="0"/>
              </a:rPr>
              <a:t>Ben-David et al., 2010;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… (thousands of papers)</a:t>
            </a:r>
          </a:p>
          <a:p>
            <a:pPr lvl="1"/>
            <a:r>
              <a:rPr lang="en-US" sz="2000" dirty="0">
                <a:latin typeface="Calibri" charset="0"/>
                <a:cs typeface="Calibri" charset="0"/>
              </a:rPr>
              <a:t>Conformal prediction: </a:t>
            </a:r>
            <a:r>
              <a:rPr lang="en-US" sz="2000" dirty="0" err="1">
                <a:latin typeface="Calibri" charset="0"/>
                <a:cs typeface="Calibri" charset="0"/>
              </a:rPr>
              <a:t>Tibshirani</a:t>
            </a:r>
            <a:r>
              <a:rPr lang="en-US" sz="2000" dirty="0">
                <a:latin typeface="Calibri" charset="0"/>
                <a:cs typeface="Calibri" charset="0"/>
              </a:rPr>
              <a:t> et al., 2019; </a:t>
            </a:r>
            <a:r>
              <a:rPr lang="en-US" sz="2000" dirty="0" err="1">
                <a:latin typeface="Calibri" charset="0"/>
                <a:cs typeface="Calibri" charset="0"/>
              </a:rPr>
              <a:t>Podkopaev</a:t>
            </a:r>
            <a:r>
              <a:rPr lang="en-US" sz="2000" dirty="0">
                <a:latin typeface="Calibri" charset="0"/>
                <a:cs typeface="Calibri" charset="0"/>
              </a:rPr>
              <a:t> and Ramdas 2021; </a:t>
            </a:r>
            <a:r>
              <a:rPr lang="en-US" sz="2000" dirty="0" err="1">
                <a:latin typeface="Calibri" charset="0"/>
                <a:cs typeface="Calibri" charset="0"/>
              </a:rPr>
              <a:t>Sesia</a:t>
            </a:r>
            <a:r>
              <a:rPr lang="en-US" sz="2000" dirty="0">
                <a:latin typeface="Calibri" charset="0"/>
                <a:cs typeface="Calibri" charset="0"/>
              </a:rPr>
              <a:t> et al., 2023, …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28E2B-437B-D44D-9EF0-D68071501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3" r="5304" b="1876"/>
          <a:stretch/>
        </p:blipFill>
        <p:spPr>
          <a:xfrm>
            <a:off x="7706062" y="4214670"/>
            <a:ext cx="3647739" cy="2339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92DA6-DFAF-324E-9070-62655C759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062" y="1690686"/>
            <a:ext cx="3647738" cy="242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062" y="1690685"/>
                <a:ext cx="10515600" cy="51673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Calibri" charset="0"/>
                    <a:cs typeface="Calibri" charset="0"/>
                  </a:rPr>
                  <a:t>Problem: </a:t>
                </a:r>
                <a:r>
                  <a:rPr lang="en-US" dirty="0">
                    <a:latin typeface="Calibri" charset="0"/>
                    <a:cs typeface="Calibri" charset="0"/>
                  </a:rPr>
                  <a:t>Given data from a </a:t>
                </a:r>
                <a:r>
                  <a:rPr lang="en-US" b="1" dirty="0">
                    <a:latin typeface="Calibri" charset="0"/>
                    <a:cs typeface="Calibri" charset="0"/>
                  </a:rPr>
                  <a:t>source distribution</a:t>
                </a:r>
                <a:r>
                  <a:rPr lang="en-US" dirty="0">
                    <a:latin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𝑃</m:t>
                    </m:r>
                  </m:oMath>
                </a14:m>
                <a:r>
                  <a:rPr lang="en-US" dirty="0">
                    <a:latin typeface="Calibri" charset="0"/>
                    <a:cs typeface="Calibri" charset="0"/>
                  </a:rPr>
                  <a:t>, want to achieve coverage on </a:t>
                </a:r>
                <a:r>
                  <a:rPr lang="en-US" b="1" dirty="0">
                    <a:latin typeface="Calibri" charset="0"/>
                    <a:cs typeface="Calibri" charset="0"/>
                  </a:rPr>
                  <a:t>target distribution</a:t>
                </a:r>
                <a:r>
                  <a:rPr lang="en-US" dirty="0">
                    <a:latin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𝑄</m:t>
                    </m:r>
                  </m:oMath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endParaRPr lang="en-US" sz="1000" dirty="0">
                  <a:latin typeface="Calibri" charset="0"/>
                  <a:cs typeface="Calibri" charset="0"/>
                </a:endParaRPr>
              </a:p>
              <a:p>
                <a:r>
                  <a:rPr lang="en-US" b="1" dirty="0">
                    <a:latin typeface="Calibri" charset="0"/>
                    <a:cs typeface="Calibri" charset="0"/>
                  </a:rPr>
                  <a:t>Calibration data: </a:t>
                </a:r>
                <a:r>
                  <a:rPr lang="en-US" dirty="0">
                    <a:latin typeface="Calibri" charset="0"/>
                    <a:cs typeface="Calibri" charset="0"/>
                  </a:rPr>
                  <a:t>Assume given calibration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𝑃</m:t>
                    </m:r>
                  </m:oMath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pPr lvl="1"/>
                <a:r>
                  <a:rPr lang="en-US" dirty="0">
                    <a:latin typeface="Calibri" charset="0"/>
                    <a:cs typeface="Calibri" charset="0"/>
                  </a:rPr>
                  <a:t>Later, we will also use unlabeled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𝑄</m:t>
                    </m:r>
                  </m:oMath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endParaRPr lang="en-US" sz="1000" dirty="0">
                  <a:latin typeface="Calibri" charset="0"/>
                  <a:cs typeface="Calibri" charset="0"/>
                </a:endParaRPr>
              </a:p>
              <a:p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want a prediction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charset="0"/>
                      </a:rPr>
                      <m:t>𝐶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satisfies the PAC property</a:t>
                </a:r>
              </a:p>
              <a:p>
                <a:pPr marL="0" indent="0">
                  <a:buNone/>
                </a:pPr>
                <a:endParaRPr lang="en-US" sz="10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  <a:cs typeface="Calibri" charset="0"/>
                            </a:rPr>
                            <m:t>Pr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cal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.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.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Calibri" charset="0"/>
                            </a:rPr>
                            <m:t>𝑃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libri" charset="0"/>
                              <a:cs typeface="Calibri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Pr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∼</m:t>
                                  </m:r>
                                  <m:r>
                                    <a:rPr lang="en-US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𝑄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𝑌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∈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≥</m:t>
                              </m:r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1−</m:t>
                              </m:r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𝜖</m:t>
                              </m:r>
                            </m:e>
                          </m:func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cs typeface="Calibri" charset="0"/>
                        </a:rPr>
                        <m:t>≥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1−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charset="0"/>
                  <a:cs typeface="Calibri" charset="0"/>
                </a:endParaRPr>
              </a:p>
              <a:p>
                <a:endParaRPr lang="en-US" dirty="0"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62" y="1690685"/>
                <a:ext cx="10515600" cy="5167315"/>
              </a:xfrm>
              <a:prstGeom prst="rect">
                <a:avLst/>
              </a:prstGeom>
              <a:blipFill>
                <a:blip r:embed="rId2"/>
                <a:stretch>
                  <a:fillRect l="-104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8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690686"/>
                <a:ext cx="10515600" cy="45396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>
                    <a:latin typeface="Calibri" charset="0"/>
                    <a:cs typeface="Calibri" charset="0"/>
                  </a:rPr>
                  <a:t>Covariate shift</a:t>
                </a:r>
              </a:p>
              <a:p>
                <a:pPr lvl="1"/>
                <a:r>
                  <a:rPr lang="en-US" sz="2000" dirty="0">
                    <a:latin typeface="Calibri" charset="0"/>
                    <a:cs typeface="Calibri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𝑝</m:t>
                    </m:r>
                    <m:d>
                      <m:dPr>
                        <m:sepChr m:val="∣"/>
                        <m:ctrlP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  <m:t>𝑦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𝑞</m:t>
                    </m:r>
                    <m:d>
                      <m:dPr>
                        <m:sepChr m:val="∣"/>
                        <m:ctrlP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  <m:t>𝑦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Calibri" charset="0"/>
                    <a:cs typeface="Calibri" charset="0"/>
                  </a:rPr>
                  <a:t>, 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 charset="0"/>
                      </a:rPr>
                      <m:t>𝑦</m:t>
                    </m:r>
                  </m:oMath>
                </a14:m>
                <a:r>
                  <a:rPr lang="en-US" sz="2000" dirty="0">
                    <a:latin typeface="Calibri" charset="0"/>
                    <a:cs typeface="Calibri" charset="0"/>
                  </a:rPr>
                  <a:t> (but possibly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≠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𝑞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latin typeface="Calibri" charset="0"/>
                    <a:cs typeface="Calibri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Calibri" charset="0"/>
                    <a:cs typeface="Calibri" charset="0"/>
                  </a:rPr>
                  <a:t>)</a:t>
                </a:r>
              </a:p>
              <a:p>
                <a:pPr lvl="1"/>
                <a:r>
                  <a:rPr lang="en-US" sz="2000" dirty="0">
                    <a:latin typeface="Calibri" charset="0"/>
                    <a:cs typeface="Calibri" charset="0"/>
                  </a:rPr>
                  <a:t>E.g., Predict the same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𝑦</m:t>
                    </m:r>
                  </m:oMath>
                </a14:m>
                <a:r>
                  <a:rPr lang="en-US" sz="2000" dirty="0">
                    <a:latin typeface="Calibri" charset="0"/>
                    <a:cs typeface="Calibri" charset="0"/>
                  </a:rPr>
                  <a:t> </a:t>
                </a:r>
              </a:p>
              <a:p>
                <a:r>
                  <a:rPr lang="en-US" sz="2400" b="1" dirty="0">
                    <a:latin typeface="Calibri" charset="0"/>
                    <a:cs typeface="Calibri" charset="0"/>
                  </a:rPr>
                  <a:t>Bounded importance weights</a:t>
                </a:r>
              </a:p>
              <a:p>
                <a:pPr lvl="1"/>
                <a:r>
                  <a:rPr lang="en-US" sz="2000" b="1" dirty="0">
                    <a:latin typeface="Calibri" charset="0"/>
                    <a:cs typeface="Calibri" charset="0"/>
                  </a:rPr>
                  <a:t>Importance weights: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𝑤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≔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𝑞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)/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alibri" charset="0"/>
                    <a:cs typeface="Calibri" charset="0"/>
                  </a:rPr>
                  <a:t>,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𝑥</m:t>
                    </m:r>
                  </m:oMath>
                </a14:m>
                <a:endParaRPr lang="en-US" sz="2000" dirty="0">
                  <a:latin typeface="Calibri" charset="0"/>
                  <a:cs typeface="Calibri" charset="0"/>
                </a:endParaRPr>
              </a:p>
              <a:p>
                <a:pPr lvl="1"/>
                <a:r>
                  <a:rPr lang="en-US" sz="2000" dirty="0">
                    <a:latin typeface="Calibri" charset="0"/>
                    <a:cs typeface="Calibri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𝑤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𝐵</m:t>
                    </m:r>
                  </m:oMath>
                </a14:m>
                <a:r>
                  <a:rPr lang="en-US" sz="2000" dirty="0">
                    <a:latin typeface="Calibri" charset="0"/>
                    <a:cs typeface="Calibri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 charset="0"/>
                      </a:rPr>
                      <m:t>𝑥</m:t>
                    </m:r>
                  </m:oMath>
                </a14:m>
                <a:endParaRPr lang="en-US" sz="2000" dirty="0">
                  <a:latin typeface="Calibri" charset="0"/>
                  <a:cs typeface="Calibri" charset="0"/>
                </a:endParaRPr>
              </a:p>
              <a:p>
                <a:pPr lvl="1"/>
                <a:r>
                  <a:rPr lang="en-US" sz="2000" dirty="0">
                    <a:latin typeface="Calibri" charset="0"/>
                    <a:cs typeface="Calibri" charset="0"/>
                  </a:rPr>
                  <a:t>Assume importance weights are approximately known (made precise later)</a:t>
                </a:r>
              </a:p>
              <a:p>
                <a:pPr lvl="1"/>
                <a:endParaRPr lang="en-US" dirty="0">
                  <a:latin typeface="Calibri" charset="0"/>
                  <a:cs typeface="Calibri" charset="0"/>
                </a:endParaRPr>
              </a:p>
              <a:p>
                <a:pPr lvl="1"/>
                <a:endParaRPr lang="en-US" dirty="0"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690686"/>
                <a:ext cx="10515600" cy="4539634"/>
              </a:xfrm>
              <a:prstGeom prst="rect">
                <a:avLst/>
              </a:prstGeom>
              <a:blipFill>
                <a:blip r:embed="rId2"/>
                <a:stretch>
                  <a:fillRect l="-754" t="-1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B6CAE3-58C3-4253-2FC3-2ADF04F8B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77" y="4190751"/>
            <a:ext cx="5236723" cy="2667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2104C-C5CD-1166-A081-37812739013C}"/>
              </a:ext>
            </a:extLst>
          </p:cNvPr>
          <p:cNvSpPr txBox="1"/>
          <p:nvPr/>
        </p:nvSpPr>
        <p:spPr>
          <a:xfrm>
            <a:off x="7772400" y="6581001"/>
            <a:ext cx="1595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Sugiyama et al., 2013</a:t>
            </a:r>
          </a:p>
        </p:txBody>
      </p:sp>
    </p:spTree>
    <p:extLst>
      <p:ext uri="{BB962C8B-B14F-4D97-AF65-F5344CB8AC3E}">
        <p14:creationId xmlns:p14="http://schemas.microsoft.com/office/powerpoint/2010/main" val="21659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1: </a:t>
            </a:r>
            <a:r>
              <a:rPr lang="en-US" dirty="0"/>
              <a:t>Known Importance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527" y="1560623"/>
                <a:ext cx="10515600" cy="50149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Calibri" charset="0"/>
                    <a:cs typeface="Calibri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≔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libri" charset="0"/>
                    <a:cs typeface="Calibri" charset="0"/>
                  </a:rPr>
                  <a:t> is known 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</m:oMath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endParaRPr lang="en-US" sz="1000" dirty="0">
                  <a:latin typeface="Calibri" charset="0"/>
                  <a:cs typeface="Calibri" charset="0"/>
                </a:endParaRPr>
              </a:p>
              <a:p>
                <a:r>
                  <a:rPr lang="en-US" b="1" dirty="0">
                    <a:latin typeface="Calibri" charset="0"/>
                    <a:cs typeface="Calibri" charset="0"/>
                  </a:rPr>
                  <a:t>Algorithm</a:t>
                </a:r>
              </a:p>
              <a:p>
                <a:pPr lvl="1"/>
                <a:r>
                  <a:rPr lang="en-US" b="1" dirty="0">
                    <a:latin typeface="Calibri" charset="0"/>
                    <a:cs typeface="Calibri" charset="0"/>
                  </a:rPr>
                  <a:t>Step 1: </a:t>
                </a:r>
                <a:r>
                  <a:rPr lang="en-US" dirty="0">
                    <a:latin typeface="Calibri" charset="0"/>
                    <a:cs typeface="Calibri" charset="0"/>
                  </a:rPr>
                  <a:t>Use rejection sampling (von Neumann, 1951) to convert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𝑃</m:t>
                    </m:r>
                  </m:oMath>
                </a14:m>
                <a:r>
                  <a:rPr lang="en-US" dirty="0">
                    <a:latin typeface="Calibri" charset="0"/>
                    <a:cs typeface="Calibri" charset="0"/>
                  </a:rPr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  <a:cs typeface="Calibri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𝑄</m:t>
                    </m:r>
                  </m:oMath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pPr lvl="1"/>
                <a:r>
                  <a:rPr lang="en-US" b="1" dirty="0">
                    <a:latin typeface="Calibri" charset="0"/>
                    <a:cs typeface="Calibri" charset="0"/>
                  </a:rPr>
                  <a:t>Step 2: </a:t>
                </a:r>
                <a:r>
                  <a:rPr lang="en-US" dirty="0">
                    <a:latin typeface="Calibri" charset="0"/>
                    <a:cs typeface="Calibri" charset="0"/>
                  </a:rPr>
                  <a:t>Construct PAC prediction set 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cs typeface="Calibri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27" y="1560623"/>
                <a:ext cx="10515600" cy="5014915"/>
              </a:xfrm>
              <a:prstGeom prst="rect">
                <a:avLst/>
              </a:prstGeom>
              <a:blipFill>
                <a:blip r:embed="rId2"/>
                <a:stretch>
                  <a:fillRect l="-1043" t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607C728-9D47-EA47-91A4-E520F461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98" y="5372335"/>
            <a:ext cx="677293" cy="677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CDDA0F-BF89-0A46-92B2-04B019272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835" y="6096030"/>
            <a:ext cx="485663" cy="485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45296-09AE-9543-8C49-2AD88B6FA6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375" y="6096665"/>
            <a:ext cx="490712" cy="4907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D84CC15-0FEB-884F-987C-0A0B522D0EC6}"/>
              </a:ext>
            </a:extLst>
          </p:cNvPr>
          <p:cNvGrpSpPr/>
          <p:nvPr/>
        </p:nvGrpSpPr>
        <p:grpSpPr>
          <a:xfrm>
            <a:off x="800990" y="4017654"/>
            <a:ext cx="549574" cy="2255253"/>
            <a:chOff x="2361372" y="4096032"/>
            <a:chExt cx="549574" cy="2255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10A009-2B0E-9C48-A6F4-05B1E5946223}"/>
                    </a:ext>
                  </a:extLst>
                </p:cNvPr>
                <p:cNvSpPr txBox="1"/>
                <p:nvPr/>
              </p:nvSpPr>
              <p:spPr>
                <a:xfrm>
                  <a:off x="2361372" y="5889620"/>
                  <a:ext cx="5495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10A009-2B0E-9C48-A6F4-05B1E5946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372" y="5889620"/>
                  <a:ext cx="549574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CB44A0-0324-A24D-B239-4E0686370ED1}"/>
                </a:ext>
              </a:extLst>
            </p:cNvPr>
            <p:cNvSpPr/>
            <p:nvPr/>
          </p:nvSpPr>
          <p:spPr>
            <a:xfrm>
              <a:off x="2498765" y="4415407"/>
              <a:ext cx="274787" cy="150381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06FBB0-CC27-6E4C-BF6B-AF96C982227D}"/>
                </a:ext>
              </a:extLst>
            </p:cNvPr>
            <p:cNvSpPr/>
            <p:nvPr/>
          </p:nvSpPr>
          <p:spPr>
            <a:xfrm>
              <a:off x="2498765" y="4096032"/>
              <a:ext cx="274787" cy="3193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2F3075-85D0-9F49-BD8E-7F0E6C226B2D}"/>
              </a:ext>
            </a:extLst>
          </p:cNvPr>
          <p:cNvGrpSpPr/>
          <p:nvPr/>
        </p:nvGrpSpPr>
        <p:grpSpPr>
          <a:xfrm>
            <a:off x="241946" y="4017654"/>
            <a:ext cx="660311" cy="1791567"/>
            <a:chOff x="1802328" y="4096032"/>
            <a:chExt cx="660311" cy="1791567"/>
          </a:xfrm>
        </p:grpSpPr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000BE6C7-62B0-F04C-B932-89E028B8B35B}"/>
                </a:ext>
              </a:extLst>
            </p:cNvPr>
            <p:cNvSpPr/>
            <p:nvPr/>
          </p:nvSpPr>
          <p:spPr>
            <a:xfrm>
              <a:off x="2215897" y="4096032"/>
              <a:ext cx="246742" cy="1791567"/>
            </a:xfrm>
            <a:prstGeom prst="leftBrace">
              <a:avLst>
                <a:gd name="adj1" fmla="val 81127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D3B31BA-9638-6D48-827B-BE9810AEED4B}"/>
                    </a:ext>
                  </a:extLst>
                </p:cNvPr>
                <p:cNvSpPr txBox="1"/>
                <p:nvPr/>
              </p:nvSpPr>
              <p:spPr>
                <a:xfrm>
                  <a:off x="1802328" y="4760983"/>
                  <a:ext cx="46384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D3B31BA-9638-6D48-827B-BE9810AEE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2328" y="4760983"/>
                  <a:ext cx="463845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67DDE6-3CD0-684D-9B81-87A9B7329704}"/>
              </a:ext>
            </a:extLst>
          </p:cNvPr>
          <p:cNvGrpSpPr/>
          <p:nvPr/>
        </p:nvGrpSpPr>
        <p:grpSpPr>
          <a:xfrm>
            <a:off x="1299427" y="4337029"/>
            <a:ext cx="853255" cy="1472191"/>
            <a:chOff x="2859809" y="4415407"/>
            <a:chExt cx="853255" cy="1472191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A1E06E2E-544A-F942-8D40-623545F905C6}"/>
                </a:ext>
              </a:extLst>
            </p:cNvPr>
            <p:cNvSpPr/>
            <p:nvPr/>
          </p:nvSpPr>
          <p:spPr>
            <a:xfrm rot="10800000">
              <a:off x="2859809" y="4415407"/>
              <a:ext cx="246742" cy="1472191"/>
            </a:xfrm>
            <a:prstGeom prst="leftBrace">
              <a:avLst>
                <a:gd name="adj1" fmla="val 81127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561B169-2B6D-704C-BAD7-1E78A4A68B41}"/>
                    </a:ext>
                  </a:extLst>
                </p:cNvPr>
                <p:cNvSpPr txBox="1"/>
                <p:nvPr/>
              </p:nvSpPr>
              <p:spPr>
                <a:xfrm>
                  <a:off x="3106551" y="4936481"/>
                  <a:ext cx="6065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561B169-2B6D-704C-BAD7-1E78A4A68B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551" y="4936481"/>
                  <a:ext cx="606513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DAFE84-AD34-9A46-BA12-DDDB755F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411" y="5372335"/>
            <a:ext cx="677293" cy="6772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D7BF63-35A7-104C-B6B5-3F08BB701B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2148" y="6096030"/>
            <a:ext cx="485663" cy="48566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55AB33E-ED89-FD4D-8A91-D0FA8B35C86D}"/>
              </a:ext>
            </a:extLst>
          </p:cNvPr>
          <p:cNvGrpSpPr/>
          <p:nvPr/>
        </p:nvGrpSpPr>
        <p:grpSpPr>
          <a:xfrm>
            <a:off x="2584303" y="4017654"/>
            <a:ext cx="556691" cy="2255253"/>
            <a:chOff x="4144685" y="4096032"/>
            <a:chExt cx="556691" cy="2255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408B697-315C-4949-BA87-9F82F7CAE594}"/>
                    </a:ext>
                  </a:extLst>
                </p:cNvPr>
                <p:cNvSpPr txBox="1"/>
                <p:nvPr/>
              </p:nvSpPr>
              <p:spPr>
                <a:xfrm>
                  <a:off x="4144685" y="5889620"/>
                  <a:ext cx="5566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408B697-315C-4949-BA87-9F82F7CAE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4685" y="5889620"/>
                  <a:ext cx="55669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E5EFAE-EF3A-4C4C-8C03-45751F10C6EC}"/>
                </a:ext>
              </a:extLst>
            </p:cNvPr>
            <p:cNvSpPr/>
            <p:nvPr/>
          </p:nvSpPr>
          <p:spPr>
            <a:xfrm>
              <a:off x="4282078" y="4760983"/>
              <a:ext cx="274787" cy="11582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43A341-74B1-C74C-B20B-4F56BBDCD62C}"/>
                </a:ext>
              </a:extLst>
            </p:cNvPr>
            <p:cNvSpPr/>
            <p:nvPr/>
          </p:nvSpPr>
          <p:spPr>
            <a:xfrm>
              <a:off x="4282078" y="4096032"/>
              <a:ext cx="274787" cy="66495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ED6B887-E6ED-D641-B8C1-2C0DFB53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6" y="5372335"/>
            <a:ext cx="677293" cy="67729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0B26484-F56E-FB4C-B075-54124F0F24C4}"/>
              </a:ext>
            </a:extLst>
          </p:cNvPr>
          <p:cNvGrpSpPr/>
          <p:nvPr/>
        </p:nvGrpSpPr>
        <p:grpSpPr>
          <a:xfrm>
            <a:off x="4286978" y="4017655"/>
            <a:ext cx="556691" cy="2255252"/>
            <a:chOff x="5847360" y="4096033"/>
            <a:chExt cx="556691" cy="2255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7A47E9E-A782-7044-BA5D-FBA31E184D94}"/>
                    </a:ext>
                  </a:extLst>
                </p:cNvPr>
                <p:cNvSpPr txBox="1"/>
                <p:nvPr/>
              </p:nvSpPr>
              <p:spPr>
                <a:xfrm>
                  <a:off x="5847360" y="5889620"/>
                  <a:ext cx="5566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7A47E9E-A782-7044-BA5D-FBA31E184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7360" y="5889620"/>
                  <a:ext cx="556691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A371B0-F1F9-A84D-9BA4-BAA2603F6F39}"/>
                </a:ext>
              </a:extLst>
            </p:cNvPr>
            <p:cNvSpPr/>
            <p:nvPr/>
          </p:nvSpPr>
          <p:spPr>
            <a:xfrm>
              <a:off x="5984753" y="4612641"/>
              <a:ext cx="274787" cy="130658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13A91F-0002-5646-8332-2269AF9DF06A}"/>
                </a:ext>
              </a:extLst>
            </p:cNvPr>
            <p:cNvSpPr/>
            <p:nvPr/>
          </p:nvSpPr>
          <p:spPr>
            <a:xfrm>
              <a:off x="5984753" y="4096033"/>
              <a:ext cx="274787" cy="5166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6DB41E3-237C-134A-B08B-8F0582B7D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331" y="6096665"/>
            <a:ext cx="490712" cy="4907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029B6F-C3D3-3047-82BC-CEC3E2C8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42" y="5372335"/>
            <a:ext cx="677293" cy="67729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6791E0F-106E-854F-B7E6-77FEB4B2964A}"/>
              </a:ext>
            </a:extLst>
          </p:cNvPr>
          <p:cNvGrpSpPr/>
          <p:nvPr/>
        </p:nvGrpSpPr>
        <p:grpSpPr>
          <a:xfrm>
            <a:off x="5900934" y="4017655"/>
            <a:ext cx="556691" cy="2255252"/>
            <a:chOff x="7461316" y="4096033"/>
            <a:chExt cx="556691" cy="2255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793C332-B7EA-8C4B-8F6B-40D3880AD37E}"/>
                    </a:ext>
                  </a:extLst>
                </p:cNvPr>
                <p:cNvSpPr txBox="1"/>
                <p:nvPr/>
              </p:nvSpPr>
              <p:spPr>
                <a:xfrm>
                  <a:off x="7461316" y="5889620"/>
                  <a:ext cx="5566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793C332-B7EA-8C4B-8F6B-40D3880AD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1316" y="5889620"/>
                  <a:ext cx="556691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D6FF97-DA15-7F4B-A9E2-844F0678CEDC}"/>
                </a:ext>
              </a:extLst>
            </p:cNvPr>
            <p:cNvSpPr/>
            <p:nvPr/>
          </p:nvSpPr>
          <p:spPr>
            <a:xfrm>
              <a:off x="7598709" y="5398145"/>
              <a:ext cx="274787" cy="52107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748AE9-EDA6-304F-9A48-611871165FE6}"/>
                </a:ext>
              </a:extLst>
            </p:cNvPr>
            <p:cNvSpPr/>
            <p:nvPr/>
          </p:nvSpPr>
          <p:spPr>
            <a:xfrm>
              <a:off x="7598709" y="4096033"/>
              <a:ext cx="274787" cy="13255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7618276-22A2-3942-898C-6C851E49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998" y="5372335"/>
            <a:ext cx="677293" cy="6772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95662C-D271-2E4E-8B7D-C669F80473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2735" y="6096030"/>
            <a:ext cx="485663" cy="48566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FB6B301-9AB5-A240-B604-E2AA3E65193F}"/>
              </a:ext>
            </a:extLst>
          </p:cNvPr>
          <p:cNvGrpSpPr/>
          <p:nvPr/>
        </p:nvGrpSpPr>
        <p:grpSpPr>
          <a:xfrm>
            <a:off x="7514890" y="4017655"/>
            <a:ext cx="556691" cy="2255252"/>
            <a:chOff x="9075272" y="4096033"/>
            <a:chExt cx="556691" cy="2255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2565786-A4E1-9D4B-A207-BCF4B19EDFE7}"/>
                    </a:ext>
                  </a:extLst>
                </p:cNvPr>
                <p:cNvSpPr txBox="1"/>
                <p:nvPr/>
              </p:nvSpPr>
              <p:spPr>
                <a:xfrm>
                  <a:off x="9075272" y="5889620"/>
                  <a:ext cx="5566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2565786-A4E1-9D4B-A207-BCF4B19ED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5272" y="5889620"/>
                  <a:ext cx="55669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C508810-A54A-6141-982E-2DC234670EB7}"/>
                </a:ext>
              </a:extLst>
            </p:cNvPr>
            <p:cNvSpPr/>
            <p:nvPr/>
          </p:nvSpPr>
          <p:spPr>
            <a:xfrm>
              <a:off x="9212665" y="4484319"/>
              <a:ext cx="274787" cy="143490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942BB9-FB45-3848-99DD-32E3F114E0E6}"/>
                </a:ext>
              </a:extLst>
            </p:cNvPr>
            <p:cNvSpPr/>
            <p:nvPr/>
          </p:nvSpPr>
          <p:spPr>
            <a:xfrm>
              <a:off x="9212665" y="4096033"/>
              <a:ext cx="274787" cy="38828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ight Arrow 40">
            <a:extLst>
              <a:ext uri="{FF2B5EF4-FFF2-40B4-BE49-F238E27FC236}">
                <a16:creationId xmlns:a16="http://schemas.microsoft.com/office/drawing/2014/main" id="{104188C2-0331-3243-A615-BADB11AA0DA0}"/>
              </a:ext>
            </a:extLst>
          </p:cNvPr>
          <p:cNvSpPr/>
          <p:nvPr/>
        </p:nvSpPr>
        <p:spPr>
          <a:xfrm>
            <a:off x="8881543" y="4642861"/>
            <a:ext cx="434265" cy="8605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EC46C0-E5B1-734F-89E2-3CE0E96DEF28}"/>
                  </a:ext>
                </a:extLst>
              </p:cNvPr>
              <p:cNvSpPr txBox="1"/>
              <p:nvPr/>
            </p:nvSpPr>
            <p:spPr>
              <a:xfrm>
                <a:off x="9396800" y="4458080"/>
                <a:ext cx="2555700" cy="1271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cal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EC46C0-E5B1-734F-89E2-3CE0E96DE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800" y="4458080"/>
                <a:ext cx="2555700" cy="12714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John von Neumann - Econlib">
            <a:extLst>
              <a:ext uri="{FF2B5EF4-FFF2-40B4-BE49-F238E27FC236}">
                <a16:creationId xmlns:a16="http://schemas.microsoft.com/office/drawing/2014/main" id="{8113B5AF-8E59-E697-E433-4CFEF8162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692" y="0"/>
            <a:ext cx="1656308" cy="207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4774C23-5D1A-BBB9-0723-E51FD03A2FA1}"/>
              </a:ext>
            </a:extLst>
          </p:cNvPr>
          <p:cNvSpPr txBox="1"/>
          <p:nvPr/>
        </p:nvSpPr>
        <p:spPr>
          <a:xfrm>
            <a:off x="10629726" y="2085272"/>
            <a:ext cx="1656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charset="0"/>
                <a:cs typeface="Calibri" charset="0"/>
              </a:rPr>
              <a:t>John von Neumann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13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2: </a:t>
            </a:r>
            <a:r>
              <a:rPr lang="en-US" dirty="0"/>
              <a:t>Importance Weight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7" y="1690686"/>
                <a:ext cx="11161298" cy="2405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Calibri" charset="0"/>
                    <a:cs typeface="Calibri" charset="0"/>
                  </a:rPr>
                  <a:t>Assume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low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hi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latin typeface="Calibri" charset="0"/>
                    <a:cs typeface="Calibri" charset="0"/>
                  </a:rPr>
                  <a:t> 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</m:oMath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endParaRPr lang="en-US" sz="1000" dirty="0">
                  <a:latin typeface="Calibri" charset="0"/>
                  <a:cs typeface="Calibri" charset="0"/>
                </a:endParaRPr>
              </a:p>
              <a:p>
                <a:r>
                  <a:rPr lang="en-US" b="1" dirty="0">
                    <a:latin typeface="Calibri" charset="0"/>
                    <a:cs typeface="Calibri" charset="0"/>
                  </a:rPr>
                  <a:t>Algorithm idea</a:t>
                </a:r>
              </a:p>
              <a:p>
                <a:pPr lvl="1"/>
                <a:r>
                  <a:rPr lang="en-US" b="1" dirty="0">
                    <a:latin typeface="Calibri" charset="0"/>
                    <a:cs typeface="Calibri" charset="0"/>
                  </a:rPr>
                  <a:t>Step 1: </a:t>
                </a:r>
                <a:r>
                  <a:rPr lang="en-US" dirty="0">
                    <a:latin typeface="Calibri" charset="0"/>
                    <a:cs typeface="Calibri" charset="0"/>
                  </a:rPr>
                  <a:t>Choose the most conservative importance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Calibri" charset="0"/>
                              </a:rPr>
                              <m:t>low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Calibri" charset="0"/>
                              </a:rPr>
                              <m:t>hi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latin typeface="Calibri" charset="0"/>
                    <a:cs typeface="Calibri" charset="0"/>
                  </a:rPr>
                  <a:t> </a:t>
                </a:r>
              </a:p>
              <a:p>
                <a:pPr lvl="1"/>
                <a:r>
                  <a:rPr lang="en-US" b="1" dirty="0">
                    <a:latin typeface="Calibri" charset="0"/>
                    <a:cs typeface="Calibri" charset="0"/>
                  </a:rPr>
                  <a:t>Step 2: </a:t>
                </a:r>
                <a:r>
                  <a:rPr lang="en-US" dirty="0">
                    <a:latin typeface="Calibri" charset="0"/>
                    <a:cs typeface="Calibri" charset="0"/>
                  </a:rPr>
                  <a:t>Construct PAC prediction set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</m:oMath>
                </a14:m>
                <a:r>
                  <a:rPr lang="en-US" dirty="0">
                    <a:latin typeface="Calibri" charset="0"/>
                    <a:cs typeface="Calibri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pPr lvl="1"/>
                <a:endParaRPr lang="en-US" dirty="0"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1690686"/>
                <a:ext cx="11161298" cy="2405346"/>
              </a:xfrm>
              <a:prstGeom prst="rect">
                <a:avLst/>
              </a:prstGeom>
              <a:blipFill>
                <a:blip r:embed="rId2"/>
                <a:stretch>
                  <a:fillRect l="-928" t="-2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7FBFFF07-CFDE-254F-BB39-3B3498D2E946}"/>
              </a:ext>
            </a:extLst>
          </p:cNvPr>
          <p:cNvGrpSpPr/>
          <p:nvPr/>
        </p:nvGrpSpPr>
        <p:grpSpPr>
          <a:xfrm>
            <a:off x="1310786" y="4212343"/>
            <a:ext cx="537776" cy="1935878"/>
            <a:chOff x="2361372" y="4415407"/>
            <a:chExt cx="537776" cy="1935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3AE9EA-DF93-CF4C-9438-E398C1E1D241}"/>
                    </a:ext>
                  </a:extLst>
                </p:cNvPr>
                <p:cNvSpPr txBox="1"/>
                <p:nvPr/>
              </p:nvSpPr>
              <p:spPr>
                <a:xfrm>
                  <a:off x="2361372" y="5889620"/>
                  <a:ext cx="5377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3AE9EA-DF93-CF4C-9438-E398C1E1D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372" y="5889620"/>
                  <a:ext cx="537776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E860FB1-BF58-4B4F-9C9B-4DFB46C666A2}"/>
                </a:ext>
              </a:extLst>
            </p:cNvPr>
            <p:cNvSpPr/>
            <p:nvPr/>
          </p:nvSpPr>
          <p:spPr>
            <a:xfrm>
              <a:off x="2498765" y="4415407"/>
              <a:ext cx="274787" cy="15038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11C003D-FA17-BB44-A662-E8E7CE411DC5}"/>
              </a:ext>
            </a:extLst>
          </p:cNvPr>
          <p:cNvGrpSpPr/>
          <p:nvPr/>
        </p:nvGrpSpPr>
        <p:grpSpPr>
          <a:xfrm>
            <a:off x="-7507" y="4212343"/>
            <a:ext cx="1419560" cy="1472192"/>
            <a:chOff x="1043079" y="4096032"/>
            <a:chExt cx="1419560" cy="1791567"/>
          </a:xfrm>
        </p:grpSpPr>
        <p:sp>
          <p:nvSpPr>
            <p:cNvPr id="84" name="Left Brace 83">
              <a:extLst>
                <a:ext uri="{FF2B5EF4-FFF2-40B4-BE49-F238E27FC236}">
                  <a16:creationId xmlns:a16="http://schemas.microsoft.com/office/drawing/2014/main" id="{FAA5F320-A98F-5246-BD31-8386160A5C0C}"/>
                </a:ext>
              </a:extLst>
            </p:cNvPr>
            <p:cNvSpPr/>
            <p:nvPr/>
          </p:nvSpPr>
          <p:spPr>
            <a:xfrm>
              <a:off x="2215897" y="4096032"/>
              <a:ext cx="246742" cy="1791567"/>
            </a:xfrm>
            <a:prstGeom prst="leftBrace">
              <a:avLst>
                <a:gd name="adj1" fmla="val 81127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B16286E-F658-5C48-ADC8-6F8CA0818FE7}"/>
                    </a:ext>
                  </a:extLst>
                </p:cNvPr>
                <p:cNvSpPr txBox="1"/>
                <p:nvPr/>
              </p:nvSpPr>
              <p:spPr>
                <a:xfrm>
                  <a:off x="1043079" y="4760983"/>
                  <a:ext cx="1307537" cy="5618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B16286E-F658-5C48-ADC8-6F8CA0818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079" y="4760983"/>
                  <a:ext cx="1307537" cy="561818"/>
                </a:xfrm>
                <a:prstGeom prst="rect">
                  <a:avLst/>
                </a:prstGeom>
                <a:blipFill>
                  <a:blip r:embed="rId4"/>
                  <a:stretch>
                    <a:fillRect l="-935" r="-1402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202AF5C-4B00-2B41-B700-98C472AACC76}"/>
              </a:ext>
            </a:extLst>
          </p:cNvPr>
          <p:cNvGrpSpPr/>
          <p:nvPr/>
        </p:nvGrpSpPr>
        <p:grpSpPr>
          <a:xfrm>
            <a:off x="3094099" y="4394778"/>
            <a:ext cx="537776" cy="1738644"/>
            <a:chOff x="4144685" y="4612641"/>
            <a:chExt cx="537776" cy="17386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E12E02E-58B9-B94A-8C41-69F1388E874A}"/>
                    </a:ext>
                  </a:extLst>
                </p:cNvPr>
                <p:cNvSpPr txBox="1"/>
                <p:nvPr/>
              </p:nvSpPr>
              <p:spPr>
                <a:xfrm>
                  <a:off x="4144685" y="5889620"/>
                  <a:ext cx="5377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E12E02E-58B9-B94A-8C41-69F1388E8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4685" y="5889620"/>
                  <a:ext cx="537776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35DFEE8-C6DB-C844-A5E0-A2A576D936D8}"/>
                </a:ext>
              </a:extLst>
            </p:cNvPr>
            <p:cNvSpPr/>
            <p:nvPr/>
          </p:nvSpPr>
          <p:spPr>
            <a:xfrm>
              <a:off x="4282078" y="4612641"/>
              <a:ext cx="274787" cy="13065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2422292-B939-2F4E-B995-ECC0C049CB2C}"/>
              </a:ext>
            </a:extLst>
          </p:cNvPr>
          <p:cNvGrpSpPr/>
          <p:nvPr/>
        </p:nvGrpSpPr>
        <p:grpSpPr>
          <a:xfrm>
            <a:off x="4796774" y="4718618"/>
            <a:ext cx="537776" cy="1414804"/>
            <a:chOff x="5847360" y="4936481"/>
            <a:chExt cx="537776" cy="14148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0B66FB8-2950-5F45-9ADC-B617BC153386}"/>
                    </a:ext>
                  </a:extLst>
                </p:cNvPr>
                <p:cNvSpPr txBox="1"/>
                <p:nvPr/>
              </p:nvSpPr>
              <p:spPr>
                <a:xfrm>
                  <a:off x="5847360" y="5889620"/>
                  <a:ext cx="5377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C0B66FB8-2950-5F45-9ADC-B617BC1533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7360" y="5889620"/>
                  <a:ext cx="537776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721D898-142B-1F4E-8838-15496EA07C00}"/>
                </a:ext>
              </a:extLst>
            </p:cNvPr>
            <p:cNvSpPr/>
            <p:nvPr/>
          </p:nvSpPr>
          <p:spPr>
            <a:xfrm>
              <a:off x="5984753" y="4936481"/>
              <a:ext cx="274787" cy="98274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75714AD-0701-B84D-B513-1C30AB00540F}"/>
              </a:ext>
            </a:extLst>
          </p:cNvPr>
          <p:cNvGrpSpPr/>
          <p:nvPr/>
        </p:nvGrpSpPr>
        <p:grpSpPr>
          <a:xfrm>
            <a:off x="6410730" y="5180282"/>
            <a:ext cx="530658" cy="953140"/>
            <a:chOff x="7461316" y="5398145"/>
            <a:chExt cx="530658" cy="953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7C8E84B-8E5E-C04E-A301-4CFC804433C9}"/>
                    </a:ext>
                  </a:extLst>
                </p:cNvPr>
                <p:cNvSpPr txBox="1"/>
                <p:nvPr/>
              </p:nvSpPr>
              <p:spPr>
                <a:xfrm>
                  <a:off x="7461316" y="5889620"/>
                  <a:ext cx="530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7C8E84B-8E5E-C04E-A301-4CFC80443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1316" y="5889620"/>
                  <a:ext cx="530658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16D31E3-D2A5-6949-8578-406771451626}"/>
                </a:ext>
              </a:extLst>
            </p:cNvPr>
            <p:cNvSpPr/>
            <p:nvPr/>
          </p:nvSpPr>
          <p:spPr>
            <a:xfrm>
              <a:off x="7598709" y="5398145"/>
              <a:ext cx="274787" cy="5210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32B2A08-DA03-DC4B-B26E-8365E109D179}"/>
              </a:ext>
            </a:extLst>
          </p:cNvPr>
          <p:cNvGrpSpPr/>
          <p:nvPr/>
        </p:nvGrpSpPr>
        <p:grpSpPr>
          <a:xfrm>
            <a:off x="8024686" y="5482382"/>
            <a:ext cx="537776" cy="651040"/>
            <a:chOff x="9075272" y="5700245"/>
            <a:chExt cx="537776" cy="651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099A7B9-817D-6E4F-A6E6-9B843940267F}"/>
                    </a:ext>
                  </a:extLst>
                </p:cNvPr>
                <p:cNvSpPr txBox="1"/>
                <p:nvPr/>
              </p:nvSpPr>
              <p:spPr>
                <a:xfrm>
                  <a:off x="9075272" y="5889620"/>
                  <a:ext cx="5377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099A7B9-817D-6E4F-A6E6-9B84394026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5272" y="5889620"/>
                  <a:ext cx="537776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BB95C00-3928-DE46-B279-E8F94C2B90CD}"/>
                </a:ext>
              </a:extLst>
            </p:cNvPr>
            <p:cNvSpPr/>
            <p:nvPr/>
          </p:nvSpPr>
          <p:spPr>
            <a:xfrm>
              <a:off x="9212665" y="5700245"/>
              <a:ext cx="274787" cy="2189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8C80C737-FC8D-B74C-8E78-28D0689ED466}"/>
              </a:ext>
            </a:extLst>
          </p:cNvPr>
          <p:cNvSpPr/>
          <p:nvPr/>
        </p:nvSpPr>
        <p:spPr>
          <a:xfrm>
            <a:off x="9282484" y="4559325"/>
            <a:ext cx="434265" cy="8605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8D59D51-C144-B64B-8606-4267BED2870C}"/>
                  </a:ext>
                </a:extLst>
              </p:cNvPr>
              <p:cNvSpPr txBox="1"/>
              <p:nvPr/>
            </p:nvSpPr>
            <p:spPr>
              <a:xfrm>
                <a:off x="9802605" y="4724408"/>
                <a:ext cx="24186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8D59D51-C144-B64B-8606-4267BED28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605" y="4724408"/>
                <a:ext cx="2418674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EB60D56-7C59-7F4E-B4F1-9C8CB3F4F07D}"/>
                  </a:ext>
                </a:extLst>
              </p:cNvPr>
              <p:cNvSpPr txBox="1"/>
              <p:nvPr/>
            </p:nvSpPr>
            <p:spPr>
              <a:xfrm>
                <a:off x="1855824" y="5453415"/>
                <a:ext cx="913520" cy="927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low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EB60D56-7C59-7F4E-B4F1-9C8CB3F4F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24" y="5453415"/>
                <a:ext cx="913520" cy="927946"/>
              </a:xfrm>
              <a:prstGeom prst="rect">
                <a:avLst/>
              </a:prstGeom>
              <a:blipFill>
                <a:blip r:embed="rId10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93CE10D-9FDE-A14C-806E-5A9F3CC310B1}"/>
                  </a:ext>
                </a:extLst>
              </p:cNvPr>
              <p:cNvSpPr txBox="1"/>
              <p:nvPr/>
            </p:nvSpPr>
            <p:spPr>
              <a:xfrm>
                <a:off x="3639165" y="5453415"/>
                <a:ext cx="913520" cy="962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low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93CE10D-9FDE-A14C-806E-5A9F3CC31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65" y="5453415"/>
                <a:ext cx="913520" cy="9621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69A2C29-9346-2D4F-ACA5-A1D76532715C}"/>
                  </a:ext>
                </a:extLst>
              </p:cNvPr>
              <p:cNvSpPr txBox="1"/>
              <p:nvPr/>
            </p:nvSpPr>
            <p:spPr>
              <a:xfrm>
                <a:off x="5346347" y="5453415"/>
                <a:ext cx="913520" cy="962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low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69A2C29-9346-2D4F-ACA5-A1D765327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347" y="5453415"/>
                <a:ext cx="913520" cy="962186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3538B36-A884-D049-B660-3F98177E37E5}"/>
              </a:ext>
            </a:extLst>
          </p:cNvPr>
          <p:cNvCxnSpPr>
            <a:cxnSpLocks/>
          </p:cNvCxnSpPr>
          <p:nvPr/>
        </p:nvCxnSpPr>
        <p:spPr>
          <a:xfrm>
            <a:off x="4715172" y="4212343"/>
            <a:ext cx="0" cy="22032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68F69C6-C381-DA40-9CBF-D2AB72BBAC64}"/>
                  </a:ext>
                </a:extLst>
              </p:cNvPr>
              <p:cNvSpPr txBox="1"/>
              <p:nvPr/>
            </p:nvSpPr>
            <p:spPr>
              <a:xfrm>
                <a:off x="6958010" y="5472758"/>
                <a:ext cx="913520" cy="962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low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68F69C6-C381-DA40-9CBF-D2AB72BBA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010" y="5472758"/>
                <a:ext cx="913520" cy="9621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E42A0CF-8EFC-394E-8DEE-D210DF076991}"/>
                  </a:ext>
                </a:extLst>
              </p:cNvPr>
              <p:cNvSpPr txBox="1"/>
              <p:nvPr/>
            </p:nvSpPr>
            <p:spPr>
              <a:xfrm>
                <a:off x="8415166" y="5453415"/>
                <a:ext cx="913520" cy="962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low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E42A0CF-8EFC-394E-8DEE-D210DF076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66" y="5453415"/>
                <a:ext cx="913520" cy="9621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5A854F-B109-6543-A496-4BA27A395D74}"/>
                  </a:ext>
                </a:extLst>
              </p:cNvPr>
              <p:cNvSpPr txBox="1"/>
              <p:nvPr/>
            </p:nvSpPr>
            <p:spPr>
              <a:xfrm>
                <a:off x="4514540" y="3750678"/>
                <a:ext cx="401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5A854F-B109-6543-A496-4BA27A395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540" y="3750678"/>
                <a:ext cx="40126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230BE8-4E06-FC44-A0BE-66DE21C6594A}"/>
                  </a:ext>
                </a:extLst>
              </p:cNvPr>
              <p:cNvSpPr txBox="1"/>
              <p:nvPr/>
            </p:nvSpPr>
            <p:spPr>
              <a:xfrm>
                <a:off x="2049309" y="6361554"/>
                <a:ext cx="16582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Calibri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230BE8-4E06-FC44-A0BE-66DE21C65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09" y="6361554"/>
                <a:ext cx="1658274" cy="461665"/>
              </a:xfrm>
              <a:prstGeom prst="rect">
                <a:avLst/>
              </a:prstGeom>
              <a:blipFill>
                <a:blip r:embed="rId1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556E26-7BB2-F24B-A825-4AC5462A8B76}"/>
                  </a:ext>
                </a:extLst>
              </p:cNvPr>
              <p:cNvSpPr txBox="1"/>
              <p:nvPr/>
            </p:nvSpPr>
            <p:spPr>
              <a:xfrm>
                <a:off x="5865965" y="6361554"/>
                <a:ext cx="1639102" cy="477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Calibri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Calibri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9556E26-7BB2-F24B-A825-4AC5462A8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965" y="6361554"/>
                <a:ext cx="1639102" cy="477438"/>
              </a:xfrm>
              <a:prstGeom prst="rect">
                <a:avLst/>
              </a:prstGeom>
              <a:blipFill>
                <a:blip r:embed="rId17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07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/>
      <p:bldP spid="116" grpId="0"/>
      <p:bldP spid="117" grpId="0"/>
      <p:bldP spid="118" grpId="0"/>
      <p:bldP spid="121" grpId="0"/>
      <p:bldP spid="122" grpId="0"/>
      <p:bldP spid="4" grpId="0"/>
      <p:bldP spid="32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FD7D4C-6159-684A-A87B-26E54F76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Theoretical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5CE60-0DDA-5642-978A-237FBE438D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4793" y="1522767"/>
                <a:ext cx="10692740" cy="4351338"/>
              </a:xfrm>
            </p:spPr>
            <p:txBody>
              <a:bodyPr/>
              <a:lstStyle/>
              <a:p>
                <a:r>
                  <a:rPr lang="en-US" b="1" dirty="0">
                    <a:latin typeface="Calibri" charset="0"/>
                    <a:ea typeface="Calibri" charset="0"/>
                    <a:cs typeface="Calibri" charset="0"/>
                  </a:rPr>
                  <a:t>Theorem</a:t>
                </a:r>
              </a:p>
              <a:p>
                <a:pPr lvl="1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low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  <m:t>hi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b="0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panose="020F050202020403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panose="020F0502020204030204" pitchFamily="34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cs typeface="Calibri" charset="0"/>
                  </a:rPr>
                  <a:t>Then, our algorithm outputs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-PAC prediction set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𝑄</m:t>
                    </m:r>
                  </m:oMath>
                </a14:m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F5CE60-0DDA-5642-978A-237FBE438D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4793" y="1522767"/>
                <a:ext cx="10692740" cy="4351338"/>
              </a:xfrm>
              <a:blipFill>
                <a:blip r:embed="rId2"/>
                <a:stretch>
                  <a:fillRect l="-102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DF126C-607D-2678-79BD-DB0D97D36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56" y="3063097"/>
            <a:ext cx="7673450" cy="37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Trustworthy Machine Learning &amp; Safe AI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36EAC7D-3B28-2A47-A921-8CA5F9711164}"/>
              </a:ext>
            </a:extLst>
          </p:cNvPr>
          <p:cNvSpPr txBox="1">
            <a:spLocks/>
          </p:cNvSpPr>
          <p:nvPr/>
        </p:nvSpPr>
        <p:spPr>
          <a:xfrm>
            <a:off x="403654" y="1690685"/>
            <a:ext cx="6256226" cy="4947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Machine learning is increasingly used in safety-critical settings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Robotics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Healthcare</a:t>
            </a:r>
          </a:p>
          <a:p>
            <a:endParaRPr lang="en-US" sz="1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Need to ensure these systems are 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trustworthy </a:t>
            </a: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safe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862421-502A-6E46-AD73-CF818896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246" y="1665751"/>
            <a:ext cx="3647738" cy="2422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6A60CC-8931-9E4B-B8B3-353CBF99B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3" r="5304" b="1876"/>
          <a:stretch/>
        </p:blipFill>
        <p:spPr>
          <a:xfrm>
            <a:off x="7546245" y="4222311"/>
            <a:ext cx="3647739" cy="23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9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Constructing Importance Weight Intervals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7" y="1690686"/>
                <a:ext cx="11161298" cy="29743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Calibri" charset="0"/>
                    <a:cs typeface="Calibri" charset="0"/>
                  </a:rPr>
                  <a:t>Consider unlabeled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charset="0"/>
                      </a:rPr>
                      <m:t>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charset="0"/>
                    <a:cs typeface="Calibri" charset="0"/>
                  </a:rPr>
                  <a:t>from target distribution</a:t>
                </a:r>
                <a:endParaRPr lang="en-US" sz="1000" dirty="0">
                  <a:latin typeface="Calibri" charset="0"/>
                  <a:cs typeface="Calibri" charset="0"/>
                </a:endParaRPr>
              </a:p>
              <a:p>
                <a:endParaRPr lang="en-US" dirty="0">
                  <a:latin typeface="Calibri" charset="0"/>
                  <a:cs typeface="Calibri" charset="0"/>
                </a:endParaRPr>
              </a:p>
              <a:p>
                <a:r>
                  <a:rPr lang="en-US" dirty="0">
                    <a:latin typeface="Calibri" charset="0"/>
                    <a:cs typeface="Calibri" charset="0"/>
                  </a:rPr>
                  <a:t>Heuristic</a:t>
                </a:r>
              </a:p>
              <a:p>
                <a:pPr lvl="1"/>
                <a:r>
                  <a:rPr lang="en-US" b="1" dirty="0">
                    <a:latin typeface="Calibri" charset="0"/>
                    <a:cs typeface="Calibri" charset="0"/>
                  </a:rPr>
                  <a:t>Step 1: </a:t>
                </a:r>
                <a:r>
                  <a:rPr lang="en-US" dirty="0">
                    <a:latin typeface="Calibri" charset="0"/>
                    <a:cs typeface="Calibri" charset="0"/>
                  </a:rPr>
                  <a:t>Train a probabilistic source-target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pPr lvl="1"/>
                <a:r>
                  <a:rPr lang="en-US" b="1" dirty="0">
                    <a:latin typeface="Calibri" charset="0"/>
                    <a:cs typeface="Calibri" charset="0"/>
                  </a:rPr>
                  <a:t>Step 2: </a:t>
                </a:r>
                <a:r>
                  <a:rPr lang="en-US" dirty="0">
                    <a:latin typeface="Calibri" charset="0"/>
                    <a:cs typeface="Calibri" charset="0"/>
                  </a:rPr>
                  <a:t>Bin importance weights, and construct interval for each bin</a:t>
                </a:r>
              </a:p>
              <a:p>
                <a:pPr marL="457200" lvl="1" indent="0">
                  <a:buNone/>
                </a:pPr>
                <a:endParaRPr lang="en-US" dirty="0"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1690686"/>
                <a:ext cx="11161298" cy="2974304"/>
              </a:xfrm>
              <a:prstGeom prst="rect">
                <a:avLst/>
              </a:prstGeom>
              <a:blipFill>
                <a:blip r:embed="rId2"/>
                <a:stretch>
                  <a:fillRect l="-928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DCB66E86-007F-0140-AF11-9688A84FB1ED}"/>
              </a:ext>
            </a:extLst>
          </p:cNvPr>
          <p:cNvSpPr/>
          <p:nvPr/>
        </p:nvSpPr>
        <p:spPr>
          <a:xfrm rot="14169076">
            <a:off x="3741237" y="4760256"/>
            <a:ext cx="493986" cy="18304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6C72E2A-9A7D-2142-8109-48A090219952}"/>
              </a:ext>
            </a:extLst>
          </p:cNvPr>
          <p:cNvSpPr/>
          <p:nvPr/>
        </p:nvSpPr>
        <p:spPr>
          <a:xfrm rot="14169076">
            <a:off x="4016355" y="5169474"/>
            <a:ext cx="493986" cy="18304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3E4652-D42A-3947-9E70-98B3F7E9169A}"/>
              </a:ext>
            </a:extLst>
          </p:cNvPr>
          <p:cNvSpPr/>
          <p:nvPr/>
        </p:nvSpPr>
        <p:spPr>
          <a:xfrm rot="14169076">
            <a:off x="3464087" y="4348618"/>
            <a:ext cx="493986" cy="18304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279F2E-A151-E94B-A25B-CB2C3041BDA9}"/>
              </a:ext>
            </a:extLst>
          </p:cNvPr>
          <p:cNvCxnSpPr>
            <a:cxnSpLocks/>
          </p:cNvCxnSpPr>
          <p:nvPr/>
        </p:nvCxnSpPr>
        <p:spPr>
          <a:xfrm flipV="1">
            <a:off x="3158365" y="5112898"/>
            <a:ext cx="1653191" cy="1106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97526F-3252-0E4B-A2AE-5694129F663F}"/>
              </a:ext>
            </a:extLst>
          </p:cNvPr>
          <p:cNvGrpSpPr/>
          <p:nvPr/>
        </p:nvGrpSpPr>
        <p:grpSpPr>
          <a:xfrm>
            <a:off x="3172336" y="4850983"/>
            <a:ext cx="1607200" cy="1518573"/>
            <a:chOff x="5280105" y="4850983"/>
            <a:chExt cx="1607200" cy="151857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788CA82-F8A2-8E48-9E64-3F82F4D21C2E}"/>
                </a:ext>
              </a:extLst>
            </p:cNvPr>
            <p:cNvSpPr/>
            <p:nvPr/>
          </p:nvSpPr>
          <p:spPr>
            <a:xfrm>
              <a:off x="5882776" y="5591910"/>
              <a:ext cx="100739" cy="10073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226098F-6CA5-F04E-9859-8524722D3DEB}"/>
                </a:ext>
              </a:extLst>
            </p:cNvPr>
            <p:cNvSpPr/>
            <p:nvPr/>
          </p:nvSpPr>
          <p:spPr>
            <a:xfrm>
              <a:off x="6574558" y="5118103"/>
              <a:ext cx="100739" cy="10073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139ACA-CBA5-134A-B12E-3E2F7C472A64}"/>
                </a:ext>
              </a:extLst>
            </p:cNvPr>
            <p:cNvSpPr/>
            <p:nvPr/>
          </p:nvSpPr>
          <p:spPr>
            <a:xfrm>
              <a:off x="5397488" y="5428445"/>
              <a:ext cx="100739" cy="10073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E30A528-6AEE-044E-A9E6-99C7ABF8FB80}"/>
                </a:ext>
              </a:extLst>
            </p:cNvPr>
            <p:cNvSpPr/>
            <p:nvPr/>
          </p:nvSpPr>
          <p:spPr>
            <a:xfrm>
              <a:off x="6574558" y="5808808"/>
              <a:ext cx="100739" cy="10073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1A7AE37-A95D-9D4C-A1A9-70B6225D0676}"/>
                </a:ext>
              </a:extLst>
            </p:cNvPr>
            <p:cNvSpPr/>
            <p:nvPr/>
          </p:nvSpPr>
          <p:spPr>
            <a:xfrm>
              <a:off x="5737726" y="6017242"/>
              <a:ext cx="100739" cy="10073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1A7C856-1BC6-DB43-9CBE-2E3C99BFB463}"/>
                </a:ext>
              </a:extLst>
            </p:cNvPr>
            <p:cNvSpPr/>
            <p:nvPr/>
          </p:nvSpPr>
          <p:spPr>
            <a:xfrm>
              <a:off x="6109188" y="4850983"/>
              <a:ext cx="100739" cy="10073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DC7FD3B-87D4-E94F-8D67-0D54E5630737}"/>
                </a:ext>
              </a:extLst>
            </p:cNvPr>
            <p:cNvSpPr/>
            <p:nvPr/>
          </p:nvSpPr>
          <p:spPr>
            <a:xfrm>
              <a:off x="5280105" y="5648723"/>
              <a:ext cx="100739" cy="100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1D89F4-590D-EA45-9C78-A7F0579666D8}"/>
                </a:ext>
              </a:extLst>
            </p:cNvPr>
            <p:cNvSpPr/>
            <p:nvPr/>
          </p:nvSpPr>
          <p:spPr>
            <a:xfrm>
              <a:off x="6786566" y="5554006"/>
              <a:ext cx="100739" cy="100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41080D-4D0A-A542-A3F0-CA88859A7C2A}"/>
                </a:ext>
              </a:extLst>
            </p:cNvPr>
            <p:cNvSpPr/>
            <p:nvPr/>
          </p:nvSpPr>
          <p:spPr>
            <a:xfrm>
              <a:off x="5939766" y="5861142"/>
              <a:ext cx="100739" cy="100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4916AC-43C5-194F-9B94-7A414D63E0A2}"/>
                </a:ext>
              </a:extLst>
            </p:cNvPr>
            <p:cNvSpPr/>
            <p:nvPr/>
          </p:nvSpPr>
          <p:spPr>
            <a:xfrm>
              <a:off x="6301114" y="5293168"/>
              <a:ext cx="100739" cy="100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ABE7B-903C-1242-A7AD-4C1A20898C34}"/>
                </a:ext>
              </a:extLst>
            </p:cNvPr>
            <p:cNvSpPr/>
            <p:nvPr/>
          </p:nvSpPr>
          <p:spPr>
            <a:xfrm>
              <a:off x="6159557" y="5709697"/>
              <a:ext cx="100739" cy="100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603BC76-08C7-5E4C-AB3C-952691D24805}"/>
                </a:ext>
              </a:extLst>
            </p:cNvPr>
            <p:cNvSpPr/>
            <p:nvPr/>
          </p:nvSpPr>
          <p:spPr>
            <a:xfrm>
              <a:off x="5788657" y="6268817"/>
              <a:ext cx="100739" cy="100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D7BD85-C4DE-DF42-9691-9821D30EA9FB}"/>
                </a:ext>
              </a:extLst>
            </p:cNvPr>
            <p:cNvSpPr/>
            <p:nvPr/>
          </p:nvSpPr>
          <p:spPr>
            <a:xfrm>
              <a:off x="6360308" y="6081527"/>
              <a:ext cx="100739" cy="100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C9EBE8D-A88B-FA49-9498-445E543C7D32}"/>
                </a:ext>
              </a:extLst>
            </p:cNvPr>
            <p:cNvSpPr/>
            <p:nvPr/>
          </p:nvSpPr>
          <p:spPr>
            <a:xfrm>
              <a:off x="5788656" y="5175944"/>
              <a:ext cx="100739" cy="10073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624B0B7-E7C1-8B4F-80FD-FC48AD0FB9A4}"/>
                </a:ext>
              </a:extLst>
            </p:cNvPr>
            <p:cNvSpPr/>
            <p:nvPr/>
          </p:nvSpPr>
          <p:spPr>
            <a:xfrm>
              <a:off x="5687357" y="5715564"/>
              <a:ext cx="100739" cy="10073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72FA3BF-E9FF-8F47-8587-EC34F58B4BF5}"/>
                </a:ext>
              </a:extLst>
            </p:cNvPr>
            <p:cNvSpPr/>
            <p:nvPr/>
          </p:nvSpPr>
          <p:spPr>
            <a:xfrm>
              <a:off x="6409394" y="5542727"/>
              <a:ext cx="100739" cy="1007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8D6791-02CF-7A43-A9EA-F0D4A111759B}"/>
                  </a:ext>
                </a:extLst>
              </p:cNvPr>
              <p:cNvSpPr txBox="1"/>
              <p:nvPr/>
            </p:nvSpPr>
            <p:spPr>
              <a:xfrm>
                <a:off x="1971991" y="5670230"/>
                <a:ext cx="986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8D6791-02CF-7A43-A9EA-F0D4A111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991" y="5670230"/>
                <a:ext cx="986937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011B011-37DF-CC4C-8007-9BC16572FF50}"/>
                  </a:ext>
                </a:extLst>
              </p:cNvPr>
              <p:cNvSpPr txBox="1"/>
              <p:nvPr/>
            </p:nvSpPr>
            <p:spPr>
              <a:xfrm>
                <a:off x="2211989" y="6100621"/>
                <a:ext cx="997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011B011-37DF-CC4C-8007-9BC16572F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989" y="6100621"/>
                <a:ext cx="997260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E84249-6781-2E41-A6A1-4DF9850947CA}"/>
                  </a:ext>
                </a:extLst>
              </p:cNvPr>
              <p:cNvSpPr txBox="1"/>
              <p:nvPr/>
            </p:nvSpPr>
            <p:spPr>
              <a:xfrm>
                <a:off x="2582007" y="6472946"/>
                <a:ext cx="997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E84249-6781-2E41-A6A1-4DF985094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007" y="6472946"/>
                <a:ext cx="997581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E49E31-E000-184C-A804-C013F21B1264}"/>
                  </a:ext>
                </a:extLst>
              </p:cNvPr>
              <p:cNvSpPr txBox="1"/>
              <p:nvPr/>
            </p:nvSpPr>
            <p:spPr>
              <a:xfrm>
                <a:off x="4437682" y="4379382"/>
                <a:ext cx="1134221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E49E31-E000-184C-A804-C013F21B1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82" y="4379382"/>
                <a:ext cx="1134221" cy="610936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13E07-7823-2F4F-9846-860AE7E97C39}"/>
                  </a:ext>
                </a:extLst>
              </p:cNvPr>
              <p:cNvSpPr txBox="1"/>
              <p:nvPr/>
            </p:nvSpPr>
            <p:spPr>
              <a:xfrm>
                <a:off x="7356464" y="5023410"/>
                <a:ext cx="2475742" cy="851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913E07-7823-2F4F-9846-860AE7E97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64" y="5023410"/>
                <a:ext cx="2475742" cy="851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972F286-AAE2-6D44-99C2-3EB8947D12CA}"/>
                  </a:ext>
                </a:extLst>
              </p:cNvPr>
              <p:cNvSpPr txBox="1"/>
              <p:nvPr/>
            </p:nvSpPr>
            <p:spPr>
              <a:xfrm>
                <a:off x="4972481" y="5149131"/>
                <a:ext cx="113422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972F286-AAE2-6D44-99C2-3EB8947D1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481" y="5149131"/>
                <a:ext cx="1134220" cy="610936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59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8" grpId="0" animBg="1"/>
      <p:bldP spid="11" grpId="0"/>
      <p:bldP spid="56" grpId="0"/>
      <p:bldP spid="57" grpId="0"/>
      <p:bldP spid="13" grpId="0"/>
      <p:bldP spid="4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4218-C78B-4A45-BF68-E3C6B164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on </a:t>
            </a:r>
            <a:r>
              <a:rPr lang="en-US" b="1" dirty="0" err="1"/>
              <a:t>DomainNet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1C0A2-D763-16FC-3EC8-E31405A3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808" y="1444929"/>
            <a:ext cx="8232843" cy="5444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EBF2B-86D3-45E4-2D4D-185BB63920B4}"/>
              </a:ext>
            </a:extLst>
          </p:cNvPr>
          <p:cNvSpPr txBox="1"/>
          <p:nvPr/>
        </p:nvSpPr>
        <p:spPr>
          <a:xfrm>
            <a:off x="379380" y="4345884"/>
            <a:ext cx="2704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PS: PAC Pred. Set</a:t>
            </a:r>
          </a:p>
          <a:p>
            <a:r>
              <a:rPr lang="en-US" dirty="0"/>
              <a:t>- PS-W: PAC Pred. Set with </a:t>
            </a:r>
            <a:r>
              <a:rPr lang="en-US" dirty="0" err="1"/>
              <a:t>Cov</a:t>
            </a:r>
            <a:r>
              <a:rPr lang="en-US" dirty="0"/>
              <a:t>. Shift Adaptation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E0D86-CE34-C817-81EE-4EFA45F9FFC8}"/>
              </a:ext>
            </a:extLst>
          </p:cNvPr>
          <p:cNvSpPr txBox="1"/>
          <p:nvPr/>
        </p:nvSpPr>
        <p:spPr>
          <a:xfrm>
            <a:off x="379380" y="2619906"/>
            <a:ext cx="2645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six domains </a:t>
            </a:r>
          </a:p>
          <a:p>
            <a:r>
              <a:rPr lang="en-US" dirty="0"/>
              <a:t>(sketch, painting, real, …). </a:t>
            </a:r>
          </a:p>
          <a:p>
            <a:r>
              <a:rPr lang="en-US" dirty="0"/>
              <a:t>Target: one domain.</a:t>
            </a:r>
          </a:p>
        </p:txBody>
      </p:sp>
    </p:spTree>
    <p:extLst>
      <p:ext uri="{BB962C8B-B14F-4D97-AF65-F5344CB8AC3E}">
        <p14:creationId xmlns:p14="http://schemas.microsoft.com/office/powerpoint/2010/main" val="124713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1161-B8E0-B247-80D3-1435EB61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ImageNet Experiments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5A480-54AF-2413-1675-28047FA8933D}"/>
              </a:ext>
            </a:extLst>
          </p:cNvPr>
          <p:cNvSpPr txBox="1"/>
          <p:nvPr/>
        </p:nvSpPr>
        <p:spPr>
          <a:xfrm>
            <a:off x="7038304" y="637162"/>
            <a:ext cx="4853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PS: PAC Pred. Set</a:t>
            </a:r>
          </a:p>
          <a:p>
            <a:r>
              <a:rPr lang="en-US" dirty="0"/>
              <a:t>- WSCI: Weighted Split CP (</a:t>
            </a:r>
            <a:r>
              <a:rPr lang="en-US" dirty="0" err="1"/>
              <a:t>Tibshirani</a:t>
            </a:r>
            <a:r>
              <a:rPr lang="en-US" dirty="0"/>
              <a:t> et al., 2019)</a:t>
            </a:r>
          </a:p>
          <a:p>
            <a:r>
              <a:rPr lang="en-US" dirty="0"/>
              <a:t>- PS-C: Upper bound weights by B</a:t>
            </a:r>
          </a:p>
          <a:p>
            <a:r>
              <a:rPr lang="en-US" dirty="0"/>
              <a:t>- PS-W: PAC Pred. Set with </a:t>
            </a:r>
            <a:r>
              <a:rPr lang="en-US" dirty="0" err="1"/>
              <a:t>Cov</a:t>
            </a:r>
            <a:r>
              <a:rPr lang="en-US" dirty="0"/>
              <a:t>. Shift Adaptation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58862-508D-FC8E-A09F-B388E3AA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1" y="2689191"/>
            <a:ext cx="115728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7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14D1AE-3E16-2140-9A1E-050E67FF5D21}"/>
              </a:ext>
            </a:extLst>
          </p:cNvPr>
          <p:cNvSpPr txBox="1">
            <a:spLocks/>
          </p:cNvSpPr>
          <p:nvPr/>
        </p:nvSpPr>
        <p:spPr>
          <a:xfrm>
            <a:off x="833334" y="1690685"/>
            <a:ext cx="10515600" cy="5167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charset="0"/>
                <a:cs typeface="Calibri" charset="0"/>
              </a:rPr>
              <a:t>Conformal prediction with covariate shift (</a:t>
            </a:r>
            <a:r>
              <a:rPr lang="en-US" dirty="0" err="1">
                <a:latin typeface="Calibri" charset="0"/>
                <a:cs typeface="Calibri" charset="0"/>
              </a:rPr>
              <a:t>Tibshirani</a:t>
            </a:r>
            <a:r>
              <a:rPr lang="en-US" dirty="0">
                <a:latin typeface="Calibri" charset="0"/>
                <a:cs typeface="Calibri" charset="0"/>
              </a:rPr>
              <a:t> et al., 2019)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Marginal coverage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Theory for known importance weights</a:t>
            </a:r>
          </a:p>
          <a:p>
            <a:pPr marL="457200" lvl="1" indent="0">
              <a:buNone/>
            </a:pPr>
            <a:endParaRPr lang="en-US" dirty="0">
              <a:latin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cs typeface="Calibri" charset="0"/>
              </a:rPr>
              <a:t>Other distribution shifts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Label shift (</a:t>
            </a:r>
            <a:r>
              <a:rPr lang="en-US" dirty="0" err="1">
                <a:latin typeface="Calibri" charset="0"/>
                <a:cs typeface="Calibri" charset="0"/>
              </a:rPr>
              <a:t>Podkopaev</a:t>
            </a:r>
            <a:r>
              <a:rPr lang="en-US" dirty="0">
                <a:latin typeface="Calibri" charset="0"/>
                <a:cs typeface="Calibri" charset="0"/>
              </a:rPr>
              <a:t> and Ramdas, 2021; </a:t>
            </a:r>
            <a:r>
              <a:rPr lang="en-US" dirty="0" err="1">
                <a:latin typeface="Calibri" charset="0"/>
                <a:cs typeface="Calibri" charset="0"/>
              </a:rPr>
              <a:t>Sesia</a:t>
            </a:r>
            <a:r>
              <a:rPr lang="en-US" dirty="0">
                <a:latin typeface="Calibri" charset="0"/>
                <a:cs typeface="Calibri" charset="0"/>
              </a:rPr>
              <a:t>, Wang and Tong, 2023, Si et al., 2023)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Arbitrary shifts (Xu and Xie, 2021; Gibbs and </a:t>
            </a:r>
            <a:r>
              <a:rPr lang="en-US" dirty="0" err="1">
                <a:latin typeface="Calibri" charset="0"/>
                <a:cs typeface="Calibri" charset="0"/>
              </a:rPr>
              <a:t>Candes</a:t>
            </a:r>
            <a:r>
              <a:rPr lang="en-US" dirty="0">
                <a:latin typeface="Calibri" charset="0"/>
                <a:cs typeface="Calibri" charset="0"/>
              </a:rPr>
              <a:t>, 2021, 2022; Zaffran et al., 2022; Bastani et al.; 2022, …)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Total variation bounded shifts (Barber et al., 2022; D. and Yu, 2023; …)</a:t>
            </a:r>
          </a:p>
          <a:p>
            <a:pPr lvl="1"/>
            <a:endParaRPr lang="en-US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7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BFE782C-5942-5D4F-AF69-F21D29BE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Discussion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E85ED4-5109-6C25-FC3C-0AEE49CE9AB1}"/>
              </a:ext>
            </a:extLst>
          </p:cNvPr>
          <p:cNvSpPr txBox="1">
            <a:spLocks/>
          </p:cNvSpPr>
          <p:nvPr/>
        </p:nvSpPr>
        <p:spPr>
          <a:xfrm>
            <a:off x="935475" y="1335288"/>
            <a:ext cx="10515600" cy="5167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charset="0"/>
                <a:cs typeface="Calibri" charset="0"/>
              </a:rPr>
              <a:t>Estimating the weights can be handled rigorously using </a:t>
            </a:r>
            <a:r>
              <a:rPr lang="en-US" dirty="0" err="1">
                <a:latin typeface="Calibri" charset="0"/>
                <a:cs typeface="Calibri" charset="0"/>
              </a:rPr>
              <a:t>semiparametrics</a:t>
            </a:r>
            <a:r>
              <a:rPr lang="en-US" dirty="0">
                <a:latin typeface="Calibri" charset="0"/>
                <a:cs typeface="Calibri" charset="0"/>
              </a:rPr>
              <a:t> (Qiu, D., </a:t>
            </a:r>
            <a:r>
              <a:rPr lang="en-US" dirty="0" err="1">
                <a:latin typeface="Calibri" charset="0"/>
                <a:cs typeface="Calibri" charset="0"/>
              </a:rPr>
              <a:t>Tchetgen-Tchetgen</a:t>
            </a:r>
            <a:r>
              <a:rPr lang="en-US" dirty="0">
                <a:latin typeface="Calibri" charset="0"/>
                <a:cs typeface="Calibri" charset="0"/>
              </a:rPr>
              <a:t>, 2023, JRSS-B)</a:t>
            </a:r>
          </a:p>
          <a:p>
            <a:r>
              <a:rPr lang="en-US" dirty="0">
                <a:latin typeface="Calibri" charset="0"/>
                <a:cs typeface="Calibri" charset="0"/>
              </a:rPr>
              <a:t>Label shift: 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Weights are finite dimensional (dim. equal to number of labels)</a:t>
            </a:r>
          </a:p>
          <a:p>
            <a:pPr lvl="1"/>
            <a:r>
              <a:rPr lang="en-US" dirty="0">
                <a:latin typeface="Calibri" charset="0"/>
                <a:cs typeface="Calibri" charset="0"/>
              </a:rPr>
              <a:t>Different approach: propagating confidence intervals for the weights through a linear system (Si, Park, D., Lee, Bastani, 2023) </a:t>
            </a:r>
          </a:p>
          <a:p>
            <a:r>
              <a:rPr lang="en-US" dirty="0">
                <a:latin typeface="Calibri" charset="0"/>
                <a:cs typeface="Calibri" charset="0"/>
              </a:rPr>
              <a:t>Thank you!</a:t>
            </a:r>
          </a:p>
          <a:p>
            <a:endParaRPr lang="en-US" dirty="0">
              <a:latin typeface="Calibri" charset="0"/>
              <a:cs typeface="Calibri" charset="0"/>
            </a:endParaRPr>
          </a:p>
          <a:p>
            <a:endParaRPr lang="en-US" dirty="0">
              <a:latin typeface="Calibri" charset="0"/>
              <a:cs typeface="Calibri" charset="0"/>
            </a:endParaRPr>
          </a:p>
          <a:p>
            <a:endParaRPr lang="en-US" dirty="0">
              <a:latin typeface="Calibri" charset="0"/>
              <a:cs typeface="Calibri" charset="0"/>
            </a:endParaRPr>
          </a:p>
        </p:txBody>
      </p:sp>
      <p:pic>
        <p:nvPicPr>
          <p:cNvPr id="2056" name="Picture 8" descr="National Science Foundation - Wikipedia">
            <a:extLst>
              <a:ext uri="{FF2B5EF4-FFF2-40B4-BE49-F238E27FC236}">
                <a16:creationId xmlns:a16="http://schemas.microsoft.com/office/drawing/2014/main" id="{5BD9F5F7-5079-5B05-C938-8A3E58E0E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3" y="5325894"/>
            <a:ext cx="1425124" cy="143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and Portal">
            <a:extLst>
              <a:ext uri="{FF2B5EF4-FFF2-40B4-BE49-F238E27FC236}">
                <a16:creationId xmlns:a16="http://schemas.microsoft.com/office/drawing/2014/main" id="{01A2AFEA-210A-F8F1-4CEB-38FB1B8D9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55" y="5325892"/>
            <a:ext cx="1911109" cy="143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fred P. Sloan Foundation - Wikipedia">
            <a:extLst>
              <a:ext uri="{FF2B5EF4-FFF2-40B4-BE49-F238E27FC236}">
                <a16:creationId xmlns:a16="http://schemas.microsoft.com/office/drawing/2014/main" id="{4C60A86A-6C3B-70A0-1BEA-265AFB3E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86" y="5637178"/>
            <a:ext cx="1715016" cy="93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E25FCC4-08DC-64E4-4828-BC0F6F75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253" y="5522712"/>
            <a:ext cx="2546275" cy="11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rmy Research Office Logo | Materials Science and Engineering">
            <a:extLst>
              <a:ext uri="{FF2B5EF4-FFF2-40B4-BE49-F238E27FC236}">
                <a16:creationId xmlns:a16="http://schemas.microsoft.com/office/drawing/2014/main" id="{7DEAED62-BDD5-30D5-AE03-B3540CF1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572" y="5325894"/>
            <a:ext cx="1382846" cy="138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E1F0D-076E-BA2B-54AD-37B5063A8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0934" y="365124"/>
            <a:ext cx="1214336" cy="1290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B2E21-5F54-46E4-69A1-F0142E65B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6017" y="365125"/>
            <a:ext cx="1244360" cy="12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 Systems are Prone to </a:t>
            </a:r>
            <a:r>
              <a:rPr lang="en-US" b="1" dirty="0">
                <a:solidFill>
                  <a:srgbClr val="FF0000"/>
                </a:solidFill>
              </a:rPr>
              <a:t>Failure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B04FA0-E7A3-274F-8496-F6A227308E01}"/>
              </a:ext>
            </a:extLst>
          </p:cNvPr>
          <p:cNvGrpSpPr/>
          <p:nvPr/>
        </p:nvGrpSpPr>
        <p:grpSpPr>
          <a:xfrm>
            <a:off x="174815" y="1384480"/>
            <a:ext cx="11842370" cy="5108396"/>
            <a:chOff x="650010" y="1940695"/>
            <a:chExt cx="11110665" cy="45607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EBAC84-265A-CD4F-BCD2-2BE28DFE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4941395"/>
              <a:ext cx="5664675" cy="1325563"/>
            </a:xfrm>
            <a:prstGeom prst="rect">
              <a:avLst/>
            </a:prstGeom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13165476-9B1D-FA42-8DB8-A2856D82E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600" y="1940695"/>
              <a:ext cx="4650734" cy="1761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3F7EA992-199D-0242-B138-28E6A67E8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3913" y="1940695"/>
              <a:ext cx="5248847" cy="2549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2DEEECD5-3EBF-AD4B-A6F9-C0D91516F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10" y="3952045"/>
              <a:ext cx="5311913" cy="2549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What are adversarial examples in NLP? | by Jack Morris | Towards Data  Science">
            <a:extLst>
              <a:ext uri="{FF2B5EF4-FFF2-40B4-BE49-F238E27FC236}">
                <a16:creationId xmlns:a16="http://schemas.microsoft.com/office/drawing/2014/main" id="{C5AE00DD-3AFD-2F9D-5B1F-9D9F19086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457" y="4494286"/>
            <a:ext cx="6100926" cy="21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9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Imperfect Predictions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5B8EF-49DB-8149-AA44-8A65F168F939}"/>
                  </a:ext>
                </a:extLst>
              </p:cNvPr>
              <p:cNvSpPr txBox="1"/>
              <p:nvPr/>
            </p:nvSpPr>
            <p:spPr>
              <a:xfrm>
                <a:off x="1438859" y="5454536"/>
                <a:ext cx="15322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Image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5B8EF-49DB-8149-AA44-8A65F168F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59" y="5454536"/>
                <a:ext cx="1532214" cy="584775"/>
              </a:xfrm>
              <a:prstGeom prst="rect">
                <a:avLst/>
              </a:prstGeom>
              <a:blipFill>
                <a:blip r:embed="rId3"/>
                <a:stretch>
                  <a:fillRect l="-9917" t="-1276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43003E-6DC0-D548-9A84-738BD091DB99}"/>
              </a:ext>
            </a:extLst>
          </p:cNvPr>
          <p:cNvCxnSpPr>
            <a:cxnSpLocks/>
          </p:cNvCxnSpPr>
          <p:nvPr/>
        </p:nvCxnSpPr>
        <p:spPr>
          <a:xfrm>
            <a:off x="3860865" y="3950623"/>
            <a:ext cx="7588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1D7DD2-E71A-4245-A6BA-A88769309B3F}"/>
              </a:ext>
            </a:extLst>
          </p:cNvPr>
          <p:cNvGrpSpPr/>
          <p:nvPr/>
        </p:nvGrpSpPr>
        <p:grpSpPr>
          <a:xfrm>
            <a:off x="4619752" y="2634276"/>
            <a:ext cx="3184626" cy="2632694"/>
            <a:chOff x="2332239" y="2430161"/>
            <a:chExt cx="7112000" cy="315484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624D51B-E334-3D4B-9A30-FB159E162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963"/>
            <a:stretch/>
          </p:blipFill>
          <p:spPr>
            <a:xfrm>
              <a:off x="2332239" y="2430161"/>
              <a:ext cx="7112000" cy="315484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15735B-F414-3F45-B643-2F1CF9F105F8}"/>
                </a:ext>
              </a:extLst>
            </p:cNvPr>
            <p:cNvSpPr/>
            <p:nvPr/>
          </p:nvSpPr>
          <p:spPr>
            <a:xfrm>
              <a:off x="8079373" y="2675829"/>
              <a:ext cx="1109753" cy="427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E7770E-DEE0-0A47-A79D-A5AAD93DCEEB}"/>
                </a:ext>
              </a:extLst>
            </p:cNvPr>
            <p:cNvSpPr/>
            <p:nvPr/>
          </p:nvSpPr>
          <p:spPr>
            <a:xfrm>
              <a:off x="8217175" y="2728740"/>
              <a:ext cx="819088" cy="427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1BA0638-B315-B243-AF92-1489454AA5E0}"/>
              </a:ext>
            </a:extLst>
          </p:cNvPr>
          <p:cNvCxnSpPr>
            <a:cxnSpLocks/>
          </p:cNvCxnSpPr>
          <p:nvPr/>
        </p:nvCxnSpPr>
        <p:spPr>
          <a:xfrm>
            <a:off x="7804378" y="3950623"/>
            <a:ext cx="7588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DDAEDF-50DB-A541-9EE7-468650671B83}"/>
              </a:ext>
            </a:extLst>
          </p:cNvPr>
          <p:cNvSpPr txBox="1"/>
          <p:nvPr/>
        </p:nvSpPr>
        <p:spPr>
          <a:xfrm>
            <a:off x="8563265" y="3596680"/>
            <a:ext cx="2101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“vulture”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FCA1F9-E5ED-EC43-AE85-B18A61FADCBD}"/>
              </a:ext>
            </a:extLst>
          </p:cNvPr>
          <p:cNvCxnSpPr>
            <a:cxnSpLocks/>
          </p:cNvCxnSpPr>
          <p:nvPr/>
        </p:nvCxnSpPr>
        <p:spPr>
          <a:xfrm>
            <a:off x="9208168" y="2469051"/>
            <a:ext cx="545432" cy="11276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98396C-9117-FD4B-A754-6EEF260FB6BF}"/>
                  </a:ext>
                </a:extLst>
              </p:cNvPr>
              <p:cNvSpPr txBox="1"/>
              <p:nvPr/>
            </p:nvSpPr>
            <p:spPr>
              <a:xfrm>
                <a:off x="5990883" y="1391833"/>
                <a:ext cx="54530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Incorrect!</a:t>
                </a:r>
              </a:p>
              <a:p>
                <a:pPr algn="ctr"/>
                <a:r>
                  <a:rPr lang="en-US" sz="3200" dirty="0"/>
                  <a:t>(Ground truth label: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“kite”</a:t>
                </a:r>
                <a:r>
                  <a:rPr lang="en-US" sz="3200" dirty="0"/>
                  <a:t>)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98396C-9117-FD4B-A754-6EEF260FB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883" y="1391833"/>
                <a:ext cx="5453096" cy="1077218"/>
              </a:xfrm>
              <a:prstGeom prst="rect">
                <a:avLst/>
              </a:prstGeom>
              <a:blipFill>
                <a:blip r:embed="rId6"/>
                <a:stretch>
                  <a:fillRect l="-2461" t="-7345" r="-2237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723C88-1795-944E-9542-81EDF3BF42E6}"/>
                  </a:ext>
                </a:extLst>
              </p:cNvPr>
              <p:cNvSpPr txBox="1"/>
              <p:nvPr/>
            </p:nvSpPr>
            <p:spPr>
              <a:xfrm>
                <a:off x="8193440" y="4895679"/>
                <a:ext cx="3449494" cy="1284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0" dirty="0"/>
                  <a:t>Prediction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723C88-1795-944E-9542-81EDF3BF4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440" y="4895679"/>
                <a:ext cx="3449494" cy="1284006"/>
              </a:xfrm>
              <a:prstGeom prst="rect">
                <a:avLst/>
              </a:prstGeom>
              <a:blipFill>
                <a:blip r:embed="rId7"/>
                <a:stretch>
                  <a:fillRect t="-5882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03834B-4B52-ACDC-99F1-85DBD4052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585" y="3020211"/>
            <a:ext cx="2030436" cy="1860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8A7D89-8783-13A9-09D3-9DE90381CE2A}"/>
                  </a:ext>
                </a:extLst>
              </p:cNvPr>
              <p:cNvSpPr txBox="1"/>
              <p:nvPr/>
            </p:nvSpPr>
            <p:spPr>
              <a:xfrm>
                <a:off x="5073412" y="5444977"/>
                <a:ext cx="2045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Predictor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8A7D89-8783-13A9-09D3-9DE90381C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412" y="5444977"/>
                <a:ext cx="2045175" cy="584775"/>
              </a:xfrm>
              <a:prstGeom prst="rect">
                <a:avLst/>
              </a:prstGeom>
              <a:blipFill>
                <a:blip r:embed="rId9"/>
                <a:stretch>
                  <a:fillRect l="-7440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7C5E797-B732-476A-A53C-8EB6A7E7F9B9}"/>
              </a:ext>
            </a:extLst>
          </p:cNvPr>
          <p:cNvSpPr txBox="1"/>
          <p:nvPr/>
        </p:nvSpPr>
        <p:spPr>
          <a:xfrm>
            <a:off x="971549" y="1801451"/>
            <a:ext cx="4466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No Predictor achieves 100% accuracy</a:t>
            </a:r>
          </a:p>
        </p:txBody>
      </p:sp>
    </p:spTree>
    <p:extLst>
      <p:ext uri="{BB962C8B-B14F-4D97-AF65-F5344CB8AC3E}">
        <p14:creationId xmlns:p14="http://schemas.microsoft.com/office/powerpoint/2010/main" val="61142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78-2FFC-BA45-BD7F-04A8C9BC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Prediction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4A92EA-705A-0C44-939C-BB8ED7BE74B8}"/>
                  </a:ext>
                </a:extLst>
              </p:cNvPr>
              <p:cNvSpPr txBox="1"/>
              <p:nvPr/>
            </p:nvSpPr>
            <p:spPr>
              <a:xfrm>
                <a:off x="8193439" y="5456732"/>
                <a:ext cx="3449494" cy="594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0" dirty="0"/>
                  <a:t>Output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C4A92EA-705A-0C44-939C-BB8ED7BE7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439" y="5456732"/>
                <a:ext cx="3449494" cy="594971"/>
              </a:xfrm>
              <a:prstGeom prst="rect">
                <a:avLst/>
              </a:prstGeom>
              <a:blipFill>
                <a:blip r:embed="rId2"/>
                <a:stretch>
                  <a:fillRect t="-12245" b="-3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26A4D9-356B-C644-B6F0-ED36D6060706}"/>
                  </a:ext>
                </a:extLst>
              </p:cNvPr>
              <p:cNvSpPr txBox="1"/>
              <p:nvPr/>
            </p:nvSpPr>
            <p:spPr>
              <a:xfrm>
                <a:off x="1438859" y="5454536"/>
                <a:ext cx="15322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Image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26A4D9-356B-C644-B6F0-ED36D6060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59" y="5454536"/>
                <a:ext cx="1532214" cy="584775"/>
              </a:xfrm>
              <a:prstGeom prst="rect">
                <a:avLst/>
              </a:prstGeom>
              <a:blipFill>
                <a:blip r:embed="rId4"/>
                <a:stretch>
                  <a:fillRect l="-9917" t="-1276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67A927-28C9-7F43-9BD4-90345D16ADB8}"/>
              </a:ext>
            </a:extLst>
          </p:cNvPr>
          <p:cNvCxnSpPr>
            <a:cxnSpLocks/>
          </p:cNvCxnSpPr>
          <p:nvPr/>
        </p:nvCxnSpPr>
        <p:spPr>
          <a:xfrm>
            <a:off x="3860865" y="3950623"/>
            <a:ext cx="7588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011C5F-9BB5-B444-A5A3-51EBF1E9F074}"/>
              </a:ext>
            </a:extLst>
          </p:cNvPr>
          <p:cNvGrpSpPr/>
          <p:nvPr/>
        </p:nvGrpSpPr>
        <p:grpSpPr>
          <a:xfrm>
            <a:off x="4619752" y="2634276"/>
            <a:ext cx="3184626" cy="2632694"/>
            <a:chOff x="2332239" y="2430161"/>
            <a:chExt cx="7112000" cy="315484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6D9963A-E1C1-804F-B58F-6232371530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963"/>
            <a:stretch/>
          </p:blipFill>
          <p:spPr>
            <a:xfrm>
              <a:off x="2332239" y="2430161"/>
              <a:ext cx="7112000" cy="315484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A3239B-C352-C241-80F0-80EE753666F8}"/>
                </a:ext>
              </a:extLst>
            </p:cNvPr>
            <p:cNvSpPr/>
            <p:nvPr/>
          </p:nvSpPr>
          <p:spPr>
            <a:xfrm>
              <a:off x="8079373" y="2675829"/>
              <a:ext cx="1109753" cy="427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AD1467E-C564-4745-9EB3-D9ED4340F22E}"/>
                </a:ext>
              </a:extLst>
            </p:cNvPr>
            <p:cNvSpPr/>
            <p:nvPr/>
          </p:nvSpPr>
          <p:spPr>
            <a:xfrm>
              <a:off x="8217175" y="2728740"/>
              <a:ext cx="819088" cy="427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FEAE11-411B-1D44-8EC6-A6510244D616}"/>
              </a:ext>
            </a:extLst>
          </p:cNvPr>
          <p:cNvCxnSpPr>
            <a:cxnSpLocks/>
          </p:cNvCxnSpPr>
          <p:nvPr/>
        </p:nvCxnSpPr>
        <p:spPr>
          <a:xfrm>
            <a:off x="7804378" y="3950623"/>
            <a:ext cx="7588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D73705-87BB-E940-9BE5-ECE4A99B6C92}"/>
                  </a:ext>
                </a:extLst>
              </p:cNvPr>
              <p:cNvSpPr txBox="1"/>
              <p:nvPr/>
            </p:nvSpPr>
            <p:spPr>
              <a:xfrm>
                <a:off x="1952689" y="6179685"/>
                <a:ext cx="82866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/>
                  <a:t>Idea: </a:t>
                </a:r>
                <a:r>
                  <a:rPr lang="en-US" sz="3200" dirty="0"/>
                  <a:t>Modify predictor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 dirty="0"/>
                  <a:t> to predict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sets of labels</a:t>
                </a:r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D73705-87BB-E940-9BE5-ECE4A99B6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89" y="6179685"/>
                <a:ext cx="8286628" cy="584775"/>
              </a:xfrm>
              <a:prstGeom prst="rect">
                <a:avLst/>
              </a:prstGeom>
              <a:blipFill>
                <a:blip r:embed="rId6"/>
                <a:stretch>
                  <a:fillRect l="-1471" t="-12500" r="-1397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7C0FC6-CC5C-744B-998C-4CDC13C5B07C}"/>
                  </a:ext>
                </a:extLst>
              </p:cNvPr>
              <p:cNvSpPr txBox="1"/>
              <p:nvPr/>
            </p:nvSpPr>
            <p:spPr>
              <a:xfrm>
                <a:off x="4795234" y="5454535"/>
                <a:ext cx="28641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Prediction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7C0FC6-CC5C-744B-998C-4CDC13C5B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234" y="5454535"/>
                <a:ext cx="2864117" cy="584775"/>
              </a:xfrm>
              <a:prstGeom prst="rect">
                <a:avLst/>
              </a:prstGeom>
              <a:blipFill>
                <a:blip r:embed="rId7"/>
                <a:stretch>
                  <a:fillRect l="-5544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71603D5-1390-4DA2-278C-4DD394AAA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585" y="3020211"/>
            <a:ext cx="2030436" cy="1860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77CE6-51E5-7ABE-9772-34D1E5362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8331" y="2699426"/>
            <a:ext cx="3029143" cy="24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6878-2FFC-BA45-BD7F-04A8C9BC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Prediction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26A4D9-356B-C644-B6F0-ED36D6060706}"/>
                  </a:ext>
                </a:extLst>
              </p:cNvPr>
              <p:cNvSpPr txBox="1"/>
              <p:nvPr/>
            </p:nvSpPr>
            <p:spPr>
              <a:xfrm>
                <a:off x="1438859" y="5454536"/>
                <a:ext cx="15322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Image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26A4D9-356B-C644-B6F0-ED36D6060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859" y="5454536"/>
                <a:ext cx="1532214" cy="584775"/>
              </a:xfrm>
              <a:prstGeom prst="rect">
                <a:avLst/>
              </a:prstGeom>
              <a:blipFill>
                <a:blip r:embed="rId3"/>
                <a:stretch>
                  <a:fillRect l="-9917" t="-1276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67A927-28C9-7F43-9BD4-90345D16ADB8}"/>
              </a:ext>
            </a:extLst>
          </p:cNvPr>
          <p:cNvCxnSpPr>
            <a:cxnSpLocks/>
          </p:cNvCxnSpPr>
          <p:nvPr/>
        </p:nvCxnSpPr>
        <p:spPr>
          <a:xfrm>
            <a:off x="3860865" y="3950623"/>
            <a:ext cx="7588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011C5F-9BB5-B444-A5A3-51EBF1E9F074}"/>
              </a:ext>
            </a:extLst>
          </p:cNvPr>
          <p:cNvGrpSpPr/>
          <p:nvPr/>
        </p:nvGrpSpPr>
        <p:grpSpPr>
          <a:xfrm>
            <a:off x="4619752" y="2634276"/>
            <a:ext cx="3184626" cy="2632694"/>
            <a:chOff x="2332239" y="2430161"/>
            <a:chExt cx="7112000" cy="315484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6D9963A-E1C1-804F-B58F-6232371530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963"/>
            <a:stretch/>
          </p:blipFill>
          <p:spPr>
            <a:xfrm>
              <a:off x="2332239" y="2430161"/>
              <a:ext cx="7112000" cy="315484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A3239B-C352-C241-80F0-80EE753666F8}"/>
                </a:ext>
              </a:extLst>
            </p:cNvPr>
            <p:cNvSpPr/>
            <p:nvPr/>
          </p:nvSpPr>
          <p:spPr>
            <a:xfrm>
              <a:off x="8079373" y="2675829"/>
              <a:ext cx="1109753" cy="427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AD1467E-C564-4745-9EB3-D9ED4340F22E}"/>
                </a:ext>
              </a:extLst>
            </p:cNvPr>
            <p:cNvSpPr/>
            <p:nvPr/>
          </p:nvSpPr>
          <p:spPr>
            <a:xfrm>
              <a:off x="8217175" y="2728740"/>
              <a:ext cx="819088" cy="427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BE27893-5AF2-5242-86FA-11D38009F08C}"/>
                  </a:ext>
                </a:extLst>
              </p:cNvPr>
              <p:cNvSpPr txBox="1"/>
              <p:nvPr/>
            </p:nvSpPr>
            <p:spPr>
              <a:xfrm>
                <a:off x="4795234" y="5454535"/>
                <a:ext cx="29570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Prediction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b="0" dirty="0"/>
                  <a:t>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BE27893-5AF2-5242-86FA-11D38009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234" y="5454535"/>
                <a:ext cx="2957092" cy="584775"/>
              </a:xfrm>
              <a:prstGeom prst="rect">
                <a:avLst/>
              </a:prstGeom>
              <a:blipFill>
                <a:blip r:embed="rId5"/>
                <a:stretch>
                  <a:fillRect l="-5361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FEAE11-411B-1D44-8EC6-A6510244D616}"/>
              </a:ext>
            </a:extLst>
          </p:cNvPr>
          <p:cNvCxnSpPr>
            <a:cxnSpLocks/>
          </p:cNvCxnSpPr>
          <p:nvPr/>
        </p:nvCxnSpPr>
        <p:spPr>
          <a:xfrm>
            <a:off x="7804378" y="3950623"/>
            <a:ext cx="7588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D73705-87BB-E940-9BE5-ECE4A99B6C92}"/>
                  </a:ext>
                </a:extLst>
              </p:cNvPr>
              <p:cNvSpPr txBox="1"/>
              <p:nvPr/>
            </p:nvSpPr>
            <p:spPr>
              <a:xfrm>
                <a:off x="1952689" y="6179685"/>
                <a:ext cx="82866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/>
                  <a:t>Idea: </a:t>
                </a:r>
                <a:r>
                  <a:rPr lang="en-US" sz="3200" dirty="0"/>
                  <a:t>Modify predictor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 dirty="0"/>
                  <a:t> to predict </a:t>
                </a:r>
                <a:r>
                  <a:rPr lang="en-US" sz="3200" b="1" dirty="0">
                    <a:solidFill>
                      <a:srgbClr val="00B050"/>
                    </a:solidFill>
                  </a:rPr>
                  <a:t>sets of labels</a:t>
                </a:r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D73705-87BB-E940-9BE5-ECE4A99B6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89" y="6179685"/>
                <a:ext cx="8286628" cy="584775"/>
              </a:xfrm>
              <a:prstGeom prst="rect">
                <a:avLst/>
              </a:prstGeom>
              <a:blipFill>
                <a:blip r:embed="rId6"/>
                <a:stretch>
                  <a:fillRect l="-1471" t="-12500" r="-1397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73B2FE-6EF7-2A43-9B81-1273114D7699}"/>
                  </a:ext>
                </a:extLst>
              </p:cNvPr>
              <p:cNvSpPr txBox="1"/>
              <p:nvPr/>
            </p:nvSpPr>
            <p:spPr>
              <a:xfrm>
                <a:off x="8193439" y="5456732"/>
                <a:ext cx="3449494" cy="606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0" dirty="0"/>
                  <a:t>Output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73B2FE-6EF7-2A43-9B81-1273114D7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439" y="5456732"/>
                <a:ext cx="3449494" cy="606000"/>
              </a:xfrm>
              <a:prstGeom prst="rect">
                <a:avLst/>
              </a:prstGeom>
              <a:blipFill>
                <a:blip r:embed="rId7"/>
                <a:stretch>
                  <a:fillRect t="-12000" b="-2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84BC0A-A23E-424F-8948-3FF90C14F69A}"/>
                  </a:ext>
                </a:extLst>
              </p:cNvPr>
              <p:cNvSpPr/>
              <p:nvPr/>
            </p:nvSpPr>
            <p:spPr>
              <a:xfrm>
                <a:off x="4913796" y="1670565"/>
                <a:ext cx="4139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200" dirty="0">
                    <a:cs typeface="Calibri" charset="0"/>
                  </a:rPr>
                  <a:t>Now, we have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𝑦</m:t>
                    </m:r>
                    <m:r>
                      <a:rPr lang="en-US" sz="32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∈</m:t>
                    </m:r>
                    <m:r>
                      <a:rPr lang="en-US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𝐶</m:t>
                    </m:r>
                    <m:d>
                      <m:dPr>
                        <m:ctrlPr>
                          <a:rPr lang="en-US" sz="3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84BC0A-A23E-424F-8948-3FF90C14F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796" y="1670565"/>
                <a:ext cx="4139018" cy="584775"/>
              </a:xfrm>
              <a:prstGeom prst="rect">
                <a:avLst/>
              </a:prstGeom>
              <a:blipFill>
                <a:blip r:embed="rId8"/>
                <a:stretch>
                  <a:fillRect l="-3387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1BD55C-47BA-F641-82C2-025F1DC7F494}"/>
              </a:ext>
            </a:extLst>
          </p:cNvPr>
          <p:cNvCxnSpPr>
            <a:cxnSpLocks/>
          </p:cNvCxnSpPr>
          <p:nvPr/>
        </p:nvCxnSpPr>
        <p:spPr>
          <a:xfrm>
            <a:off x="8005011" y="2271701"/>
            <a:ext cx="1266996" cy="1506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1F28E6-D62F-340C-6F59-6210BDFD91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2585" y="3020211"/>
            <a:ext cx="2030436" cy="1860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94DC42-F921-C259-E630-221EB6D3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8331" y="2689086"/>
            <a:ext cx="3029143" cy="24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8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Prediction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690685"/>
                <a:ext cx="10515600" cy="45176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Construct prediction sets based on an existing</a:t>
                </a:r>
                <a:r>
                  <a:rPr lang="en-US" b="1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predictor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)↦</m:t>
                    </m:r>
                    <m:r>
                      <a:rPr lang="en-US" i="1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lvl="1"/>
                <a:endParaRPr lang="en-US" sz="1000" dirty="0">
                  <a:latin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alibri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Calibri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𝑦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∣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  <m:t>≥</m:t>
                          </m:r>
                          <m:r>
                            <a:rPr lang="en-US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alibri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endParaRPr lang="en-US" sz="1000" dirty="0"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690685"/>
                <a:ext cx="10515600" cy="4517610"/>
              </a:xfrm>
              <a:prstGeom prst="rect">
                <a:avLst/>
              </a:prstGeom>
              <a:blipFill>
                <a:blip r:embed="rId3"/>
                <a:stretch>
                  <a:fillRect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6EE894-FE23-2649-BE21-FF3C6E582818}"/>
              </a:ext>
            </a:extLst>
          </p:cNvPr>
          <p:cNvCxnSpPr>
            <a:cxnSpLocks/>
          </p:cNvCxnSpPr>
          <p:nvPr/>
        </p:nvCxnSpPr>
        <p:spPr>
          <a:xfrm>
            <a:off x="352012" y="5094510"/>
            <a:ext cx="11487976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288332-F1D3-4C46-8640-40531EE7278B}"/>
                  </a:ext>
                </a:extLst>
              </p:cNvPr>
              <p:cNvSpPr txBox="1"/>
              <p:nvPr/>
            </p:nvSpPr>
            <p:spPr>
              <a:xfrm>
                <a:off x="-32658" y="5192526"/>
                <a:ext cx="12983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288332-F1D3-4C46-8640-40531EE72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658" y="5192526"/>
                <a:ext cx="1298304" cy="461665"/>
              </a:xfrm>
              <a:prstGeom prst="rect">
                <a:avLst/>
              </a:prstGeom>
              <a:blipFill>
                <a:blip r:embed="rId4"/>
                <a:stretch>
                  <a:fillRect l="-97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105F9E-EA37-A248-986E-81F9B86DB900}"/>
                  </a:ext>
                </a:extLst>
              </p:cNvPr>
              <p:cNvSpPr txBox="1"/>
              <p:nvPr/>
            </p:nvSpPr>
            <p:spPr>
              <a:xfrm>
                <a:off x="5357319" y="3624093"/>
                <a:ext cx="1373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=0.35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105F9E-EA37-A248-986E-81F9B86DB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319" y="3624093"/>
                <a:ext cx="137370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0703F4-4944-C744-9787-7DA8688EC8D7}"/>
              </a:ext>
            </a:extLst>
          </p:cNvPr>
          <p:cNvCxnSpPr>
            <a:cxnSpLocks/>
          </p:cNvCxnSpPr>
          <p:nvPr/>
        </p:nvCxnSpPr>
        <p:spPr>
          <a:xfrm>
            <a:off x="6044174" y="4085758"/>
            <a:ext cx="0" cy="1989671"/>
          </a:xfrm>
          <a:prstGeom prst="straightConnector1">
            <a:avLst/>
          </a:prstGeom>
          <a:ln w="25400" cmpd="sng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45E5FA-5393-8140-8CE0-541C45D95279}"/>
                  </a:ext>
                </a:extLst>
              </p:cNvPr>
              <p:cNvSpPr txBox="1"/>
              <p:nvPr/>
            </p:nvSpPr>
            <p:spPr>
              <a:xfrm>
                <a:off x="3780302" y="6287749"/>
                <a:ext cx="36577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cs typeface="Calibri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Calibri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cs typeface="Calibri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  <a:cs typeface="Calibri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  <a:cs typeface="Calibri" charset="0"/>
                            </a:rPr>
                            <m:t>vulture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kite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45E5FA-5393-8140-8CE0-541C45D95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02" y="6287749"/>
                <a:ext cx="36577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0A0F830-7A3E-D14E-9936-173E996F1F65}"/>
              </a:ext>
            </a:extLst>
          </p:cNvPr>
          <p:cNvSpPr txBox="1"/>
          <p:nvPr/>
        </p:nvSpPr>
        <p:spPr>
          <a:xfrm>
            <a:off x="8668449" y="5844596"/>
            <a:ext cx="1721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vulture (0.5)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6172B3-5CCF-4B43-B095-837A6E341B47}"/>
              </a:ext>
            </a:extLst>
          </p:cNvPr>
          <p:cNvSpPr txBox="1"/>
          <p:nvPr/>
        </p:nvSpPr>
        <p:spPr>
          <a:xfrm>
            <a:off x="6572716" y="5872546"/>
            <a:ext cx="1290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kite (0.4)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C78D6-91F8-7F43-A106-5EFA3E1BEDEB}"/>
              </a:ext>
            </a:extLst>
          </p:cNvPr>
          <p:cNvSpPr txBox="1"/>
          <p:nvPr/>
        </p:nvSpPr>
        <p:spPr>
          <a:xfrm>
            <a:off x="1847866" y="5872546"/>
            <a:ext cx="210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bald eagle (0.1)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36BD58-4AB0-45F9-60B3-F0AB7FFFA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5508" y="4258330"/>
            <a:ext cx="1824794" cy="1672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856B7-D3D3-9754-E087-EF8A9EFD3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398" y="4244413"/>
            <a:ext cx="1824794" cy="1672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4E6C5-EA98-F074-0799-3588F921F2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1971" y="4244413"/>
            <a:ext cx="1824794" cy="167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4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Prediction Sets with Statistical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1690685"/>
                <a:ext cx="10728160" cy="51673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cs typeface="Calibri" charset="0"/>
                  </a:rPr>
                  <a:t>Vast literature on prediction sets with statistical properties</a:t>
                </a:r>
              </a:p>
              <a:p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cs typeface="Calibri" charset="0"/>
                  </a:rPr>
                  <a:t>Tolerance regions </a:t>
                </a:r>
                <a:r>
                  <a:rPr lang="en-US" sz="2400" dirty="0">
                    <a:cs typeface="Calibri" charset="0"/>
                  </a:rPr>
                  <a:t>(Wilks, 1941; Wald, 1943; </a:t>
                </a:r>
                <a:r>
                  <a:rPr lang="en-US" sz="2400" dirty="0" err="1">
                    <a:cs typeface="Calibri" charset="0"/>
                  </a:rPr>
                  <a:t>Scheffé</a:t>
                </a:r>
                <a:r>
                  <a:rPr lang="en-US" sz="2400" dirty="0">
                    <a:cs typeface="Calibri" charset="0"/>
                  </a:rPr>
                  <a:t> and Tukey, 1947; …)</a:t>
                </a:r>
              </a:p>
              <a:p>
                <a:pPr lvl="1"/>
                <a:r>
                  <a:rPr lang="en-US" dirty="0">
                    <a:cs typeface="Calibri" charset="0"/>
                  </a:rPr>
                  <a:t>Scalar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cs typeface="Calibri" charset="0"/>
                      </a:rPr>
                      <m:t>, 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cs typeface="Calibri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cs typeface="Calibri" charset="0"/>
                  </a:rPr>
                  <a:t> </a:t>
                </a:r>
              </a:p>
              <a:p>
                <a:pPr lvl="1"/>
                <a:r>
                  <a:rPr lang="en-US" dirty="0">
                    <a:cs typeface="Calibri" charset="0"/>
                  </a:rPr>
                  <a:t>Construct prediction set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cs typeface="Calibri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charset="0"/>
                      </a:rPr>
                      <m:t>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, 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>
                    <a:cs typeface="Calibri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dirty="0">
                    <a:cs typeface="Calibri" charset="0"/>
                  </a:rPr>
                  <a:t>such that </a:t>
                </a:r>
                <a:endParaRPr lang="en-US" sz="1000" dirty="0">
                  <a:latin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Pr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∼</m:t>
                              </m:r>
                              <m:r>
                                <a:rPr lang="en-US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𝑃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, …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,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  <a:cs typeface="Calibri" charset="0"/>
                            </a:rPr>
                            <m:t>≥1−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charset="0"/>
                            </a:rPr>
                            <m:t>𝜖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libri" charset="0"/>
                    <a:cs typeface="Calibri" charset="0"/>
                  </a:rPr>
                  <a:t>	</a:t>
                </a:r>
                <a:r>
                  <a:rPr lang="en-US" sz="2400" dirty="0">
                    <a:latin typeface="Calibri" charset="0"/>
                    <a:cs typeface="Calibri" charset="0"/>
                  </a:rPr>
                  <a:t>with probability at least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Calibri" charset="0"/>
                      </a:rPr>
                      <m:t>1−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Calibri" charset="0"/>
                    <a:cs typeface="Calibri" charset="0"/>
                  </a:rPr>
                  <a:t>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Calibri" charset="0"/>
                      </a:rPr>
                      <m:t>, 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Calibri" charset="0"/>
                          </a:rPr>
                          <m:t>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charset="0"/>
                          </a:rPr>
                          <m:t>.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latin typeface="Calibri" charset="0"/>
                  <a:cs typeface="Calibri" charset="0"/>
                </a:endParaRPr>
              </a:p>
              <a:p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Calibri" charset="0"/>
                    <a:cs typeface="Calibri" charset="0"/>
                  </a:rPr>
                  <a:t>Conformal prediction </a:t>
                </a:r>
                <a:r>
                  <a:rPr lang="en-US" sz="2400" dirty="0">
                    <a:latin typeface="Calibri" charset="0"/>
                    <a:cs typeface="Calibri" charset="0"/>
                  </a:rPr>
                  <a:t>(Vovk et al., 1998+)</a:t>
                </a:r>
              </a:p>
              <a:p>
                <a:pPr lvl="1"/>
                <a:r>
                  <a:rPr lang="en-US" dirty="0">
                    <a:cs typeface="Calibri" charset="0"/>
                  </a:rPr>
                  <a:t>Random variables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cs typeface="Calibri" charset="0"/>
                      </a:rPr>
                      <m:t>D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Calibri" charset="0"/>
                      </a:rPr>
                      <m:t>= </m:t>
                    </m:r>
                    <m:r>
                      <m:rPr>
                        <m:lit/>
                      </m:rPr>
                      <a:rPr lang="en-US" b="0" i="0" dirty="0" smtClean="0">
                        <a:latin typeface="Cambria Math" panose="02040503050406030204" pitchFamily="18" charset="0"/>
                        <a:cs typeface="Calibri" charset="0"/>
                      </a:rPr>
                      <m:t>{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,…,</m:t>
                    </m:r>
                    <m:r>
                      <a:rPr lang="en-US" dirty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charset="0"/>
                      </a:rPr>
                      <m:t>}</m:t>
                    </m:r>
                  </m:oMath>
                </a14:m>
                <a:r>
                  <a:rPr lang="en-US" dirty="0">
                    <a:cs typeface="Calibri" charset="0"/>
                  </a:rPr>
                  <a:t>; Exchangeable </a:t>
                </a:r>
              </a:p>
              <a:p>
                <a:pPr lvl="1"/>
                <a:r>
                  <a:rPr lang="en-US" dirty="0">
                    <a:cs typeface="Calibri" charset="0"/>
                  </a:rPr>
                  <a:t>Construct prediction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𝐶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cs typeface="Calibri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,…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,</m:t>
                        </m:r>
                        <m: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)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) </m:t>
                    </m:r>
                  </m:oMath>
                </a14:m>
                <a:r>
                  <a:rPr lang="en-US" dirty="0">
                    <a:cs typeface="Calibri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dirty="0">
                    <a:cs typeface="Calibri" charset="0"/>
                  </a:rPr>
                  <a:t>such that </a:t>
                </a:r>
                <a:endParaRPr lang="en-US" sz="1000" dirty="0">
                  <a:latin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Pr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D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𝐶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cs typeface="Calibri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cs typeface="Calibri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  <a:cs typeface="Calibri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cs typeface="Calibri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  <a:cs typeface="Calibri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,…</m:t>
                                  </m:r>
                                  <m:r>
                                    <a:rPr lang="en-US" b="0" i="0" dirty="0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,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  <a:cs typeface="Calibri" charset="0"/>
                            </a:rPr>
                            <m:t>≥1−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charset="0"/>
                            </a:rPr>
                            <m:t>𝛼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pPr lvl="1"/>
                <a:endParaRPr lang="en-US" sz="2000" dirty="0">
                  <a:latin typeface="Calibri" charset="0"/>
                  <a:cs typeface="Calibri" charset="0"/>
                </a:endParaRPr>
              </a:p>
              <a:p>
                <a:pPr lvl="1"/>
                <a:endParaRPr lang="en-US" sz="2000" dirty="0"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1690685"/>
                <a:ext cx="10728160" cy="5167315"/>
              </a:xfrm>
              <a:prstGeom prst="rect">
                <a:avLst/>
              </a:prstGeom>
              <a:blipFill>
                <a:blip r:embed="rId3"/>
                <a:stretch>
                  <a:fillRect l="-739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Mathwar/Personlist/Wilks Samuel - Sccswiki">
            <a:extLst>
              <a:ext uri="{FF2B5EF4-FFF2-40B4-BE49-F238E27FC236}">
                <a16:creationId xmlns:a16="http://schemas.microsoft.com/office/drawing/2014/main" id="{9225AFD7-B1D1-441D-5BB5-79BDA325F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350" y="1"/>
            <a:ext cx="1570649" cy="179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D7198E-A264-A00C-FD3A-F8C767C1F252}"/>
              </a:ext>
            </a:extLst>
          </p:cNvPr>
          <p:cNvSpPr txBox="1"/>
          <p:nvPr/>
        </p:nvSpPr>
        <p:spPr>
          <a:xfrm>
            <a:off x="10590366" y="1796603"/>
            <a:ext cx="1663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cs typeface="Calibri" charset="0"/>
              </a:rPr>
              <a:t>Samuel </a:t>
            </a:r>
            <a:r>
              <a:rPr lang="en-US" dirty="0">
                <a:cs typeface="Calibri" charset="0"/>
              </a:rPr>
              <a:t>S. </a:t>
            </a:r>
            <a:r>
              <a:rPr lang="en-US" sz="1800" dirty="0">
                <a:cs typeface="Calibri" charset="0"/>
              </a:rPr>
              <a:t>Wilks</a:t>
            </a:r>
            <a:endParaRPr lang="en-US" dirty="0"/>
          </a:p>
        </p:txBody>
      </p:sp>
      <p:pic>
        <p:nvPicPr>
          <p:cNvPr id="3078" name="Picture 6" descr="Centre for Machine Learning Research Team">
            <a:extLst>
              <a:ext uri="{FF2B5EF4-FFF2-40B4-BE49-F238E27FC236}">
                <a16:creationId xmlns:a16="http://schemas.microsoft.com/office/drawing/2014/main" id="{6C42D24C-7527-C681-F464-3B09BFC0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268" y="4692066"/>
            <a:ext cx="1534732" cy="185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72142F-6F84-4BE5-73F3-04AEDD53DA66}"/>
              </a:ext>
            </a:extLst>
          </p:cNvPr>
          <p:cNvSpPr txBox="1"/>
          <p:nvPr/>
        </p:nvSpPr>
        <p:spPr>
          <a:xfrm>
            <a:off x="10582072" y="6507329"/>
            <a:ext cx="1609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charset="0"/>
                <a:cs typeface="Calibri" charset="0"/>
              </a:rPr>
              <a:t>Vladimir Vovk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DB159-FEAD-7BDF-92FC-A9248985C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366" y="2401251"/>
            <a:ext cx="1593340" cy="1740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BFBA7-B4BD-5E69-4A90-25BDCC671E1A}"/>
              </a:ext>
            </a:extLst>
          </p:cNvPr>
          <p:cNvSpPr txBox="1"/>
          <p:nvPr/>
        </p:nvSpPr>
        <p:spPr>
          <a:xfrm>
            <a:off x="10619670" y="4141346"/>
            <a:ext cx="1609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charset="0"/>
                <a:cs typeface="Calibri" charset="0"/>
              </a:rPr>
              <a:t>Abraham Wald</a:t>
            </a:r>
          </a:p>
        </p:txBody>
      </p:sp>
    </p:spTree>
    <p:extLst>
      <p:ext uri="{BB962C8B-B14F-4D97-AF65-F5344CB8AC3E}">
        <p14:creationId xmlns:p14="http://schemas.microsoft.com/office/powerpoint/2010/main" val="4213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996C-DB3D-1142-9ACB-47A7139D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05"/>
            <a:ext cx="10515600" cy="1325563"/>
          </a:xfrm>
        </p:spPr>
        <p:txBody>
          <a:bodyPr/>
          <a:lstStyle/>
          <a:p>
            <a:r>
              <a:rPr lang="en-US" b="1" dirty="0"/>
              <a:t>Inductive Conformal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86987"/>
                <a:ext cx="10728160" cy="51673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cs typeface="Calibri" charset="0"/>
                  </a:rPr>
                  <a:t>Inductive CP </a:t>
                </a:r>
                <a:r>
                  <a:rPr lang="en-US" sz="2400" dirty="0">
                    <a:cs typeface="Calibri" charset="0"/>
                  </a:rPr>
                  <a:t>(Papadopoulos et al., 2002)</a:t>
                </a:r>
              </a:p>
              <a:p>
                <a:pPr lvl="1"/>
                <a:r>
                  <a:rPr lang="en-US" dirty="0">
                    <a:cs typeface="Calibri" charset="0"/>
                  </a:rPr>
                  <a:t>Split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cs typeface="Calibri" charset="0"/>
                      </a:rPr>
                      <m:t>D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Calibri" charset="0"/>
                      </a:rPr>
                      <m:t>= </m:t>
                    </m:r>
                    <m:r>
                      <m:rPr>
                        <m:lit/>
                      </m:rPr>
                      <a:rPr lang="en-US" b="0" i="0" dirty="0" smtClean="0">
                        <a:latin typeface="Cambria Math" panose="02040503050406030204" pitchFamily="18" charset="0"/>
                        <a:cs typeface="Calibri" charset="0"/>
                      </a:rPr>
                      <m:t>{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Calibri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Calibri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,…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charset="0"/>
                      </a:rPr>
                      <m:t>,</m:t>
                    </m:r>
                    <m:r>
                      <a:rPr lang="en-US" dirty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),</m:t>
                    </m:r>
                    <m:r>
                      <a:rPr lang="en-US" dirty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Calibri" charset="0"/>
                      </a:rPr>
                      <m:t>}</m:t>
                    </m:r>
                  </m:oMath>
                </a14:m>
                <a:r>
                  <a:rPr lang="en-US" dirty="0">
                    <a:cs typeface="Calibri" charset="0"/>
                  </a:rPr>
                  <a:t> into training and calibration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tr</m:t>
                        </m:r>
                      </m:sub>
                    </m:sSub>
                  </m:oMath>
                </a14:m>
                <a:r>
                  <a:rPr lang="en-US" dirty="0">
                    <a:cs typeface="Calibri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</m:oMath>
                </a14:m>
                <a:r>
                  <a:rPr lang="en-US" dirty="0">
                    <a:cs typeface="Calibri" charset="0"/>
                  </a:rPr>
                  <a:t>; and test datapoint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dirty="0">
                  <a:cs typeface="Calibri" charset="0"/>
                </a:endParaRPr>
              </a:p>
              <a:p>
                <a:pPr lvl="1"/>
                <a:r>
                  <a:rPr lang="en-US" dirty="0">
                    <a:cs typeface="Calibri" charset="0"/>
                  </a:rPr>
                  <a:t>Use training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tr</m:t>
                        </m:r>
                      </m:sub>
                    </m:sSub>
                  </m:oMath>
                </a14:m>
                <a:r>
                  <a:rPr lang="en-US" dirty="0">
                    <a:cs typeface="Calibri" charset="0"/>
                  </a:rPr>
                  <a:t> to fit predictor 𝑓</a:t>
                </a:r>
              </a:p>
              <a:p>
                <a:pPr lvl="1"/>
                <a:r>
                  <a:rPr lang="en-US" dirty="0">
                    <a:cs typeface="Calibri" charset="0"/>
                  </a:rPr>
                  <a:t>Construct prediction set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cs typeface="Calibri" charset="0"/>
                  </a:rPr>
                  <a:t> using calibration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</m:oMath>
                </a14:m>
                <a:r>
                  <a:rPr lang="en-US" dirty="0">
                    <a:cs typeface="Calibri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cs typeface="Calibri" charset="0"/>
                  </a:rPr>
                  <a:t>. Under exchangeability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Calibri" charset="0"/>
                          </a:rPr>
                          <m:t>cal</m:t>
                        </m:r>
                      </m:sub>
                    </m:sSub>
                  </m:oMath>
                </a14:m>
                <a:r>
                  <a:rPr lang="en-US" dirty="0">
                    <a:cs typeface="Calibri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cs typeface="Calibri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Calibri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charset="0"/>
                      </a:rPr>
                      <m:t>)</m:t>
                    </m:r>
                  </m:oMath>
                </a14:m>
                <a:endParaRPr lang="en-US" dirty="0">
                  <a:latin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Pr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cal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,</m:t>
                              </m:r>
                              <m:r>
                                <a:rPr lang="en-US" sz="2400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)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cal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 charset="0"/>
                            </a:rPr>
                            <m:t>≥1−</m:t>
                          </m:r>
                          <m: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charset="0"/>
                            </a:rPr>
                            <m:t>𝛼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Calibri" charset="0"/>
                  <a:cs typeface="Calibri" charset="0"/>
                </a:endParaRPr>
              </a:p>
              <a:p>
                <a:pPr lvl="1"/>
                <a:endParaRPr lang="en-US" sz="2000" dirty="0">
                  <a:cs typeface="Calibri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B14D1AE-3E16-2140-9A1E-050E67FF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86987"/>
                <a:ext cx="10728160" cy="5167315"/>
              </a:xfrm>
              <a:prstGeom prst="rect">
                <a:avLst/>
              </a:prstGeom>
              <a:blipFill>
                <a:blip r:embed="rId3"/>
                <a:stretch>
                  <a:fillRect l="-796" t="-1651" r="-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08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22357</TotalTime>
  <Words>1280</Words>
  <Application>Microsoft Office PowerPoint</Application>
  <PresentationFormat>Widescreen</PresentationFormat>
  <Paragraphs>199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Uncertainty Quantification for Machine Learning  via PAC Prediction Sets</vt:lpstr>
      <vt:lpstr>Trustworthy Machine Learning &amp; Safe AI</vt:lpstr>
      <vt:lpstr>ML Systems are Prone to Failure</vt:lpstr>
      <vt:lpstr>Imperfect Predictions </vt:lpstr>
      <vt:lpstr>Prediction Sets</vt:lpstr>
      <vt:lpstr>Prediction Sets</vt:lpstr>
      <vt:lpstr>Prediction Sets</vt:lpstr>
      <vt:lpstr>Prediction Sets with Statistical Properties</vt:lpstr>
      <vt:lpstr>Inductive Conformal Prediction</vt:lpstr>
      <vt:lpstr>Conditional Validity of Inductive CP </vt:lpstr>
      <vt:lpstr>Examples on ImageNet</vt:lpstr>
      <vt:lpstr>Extensions of PAC Prediction Sets</vt:lpstr>
      <vt:lpstr>PAC Prediction Sets Under Covariate Shift</vt:lpstr>
      <vt:lpstr>Distribution Shift</vt:lpstr>
      <vt:lpstr>Problem Formulation</vt:lpstr>
      <vt:lpstr>Problem Formulation</vt:lpstr>
      <vt:lpstr>Case 1: Known Importance Weights</vt:lpstr>
      <vt:lpstr>Case 2: Importance Weight Intervals</vt:lpstr>
      <vt:lpstr>Theoretical Analysis</vt:lpstr>
      <vt:lpstr>Constructing Importance Weight Intervals</vt:lpstr>
      <vt:lpstr>Examples on DomainNet</vt:lpstr>
      <vt:lpstr>ImageNet Experiments</vt:lpstr>
      <vt:lpstr>Related Work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Bastani, Osbert</dc:creator>
  <cp:lastModifiedBy>Edgar Dobriban</cp:lastModifiedBy>
  <cp:revision>836</cp:revision>
  <dcterms:created xsi:type="dcterms:W3CDTF">2020-03-03T14:56:49Z</dcterms:created>
  <dcterms:modified xsi:type="dcterms:W3CDTF">2024-01-18T04:54:52Z</dcterms:modified>
</cp:coreProperties>
</file>